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67"/>
  </p:handoutMasterIdLst>
  <p:sldIdLst>
    <p:sldId id="257" r:id="rId3"/>
    <p:sldId id="1143" r:id="rId5"/>
    <p:sldId id="519" r:id="rId6"/>
    <p:sldId id="704" r:id="rId7"/>
    <p:sldId id="1091" r:id="rId8"/>
    <p:sldId id="706" r:id="rId9"/>
    <p:sldId id="1088" r:id="rId10"/>
    <p:sldId id="908" r:id="rId11"/>
    <p:sldId id="1087" r:id="rId12"/>
    <p:sldId id="758" r:id="rId13"/>
    <p:sldId id="759" r:id="rId14"/>
    <p:sldId id="823" r:id="rId15"/>
    <p:sldId id="1089" r:id="rId16"/>
    <p:sldId id="959" r:id="rId17"/>
    <p:sldId id="943" r:id="rId18"/>
    <p:sldId id="944" r:id="rId19"/>
    <p:sldId id="1053" r:id="rId20"/>
    <p:sldId id="945" r:id="rId21"/>
    <p:sldId id="946" r:id="rId22"/>
    <p:sldId id="1233" r:id="rId23"/>
    <p:sldId id="947" r:id="rId24"/>
    <p:sldId id="948" r:id="rId25"/>
    <p:sldId id="949" r:id="rId26"/>
    <p:sldId id="950" r:id="rId27"/>
    <p:sldId id="986" r:id="rId28"/>
    <p:sldId id="951" r:id="rId29"/>
    <p:sldId id="952" r:id="rId30"/>
    <p:sldId id="953" r:id="rId31"/>
    <p:sldId id="1201" r:id="rId32"/>
    <p:sldId id="954" r:id="rId33"/>
    <p:sldId id="955" r:id="rId34"/>
    <p:sldId id="1198" r:id="rId35"/>
    <p:sldId id="1290" r:id="rId36"/>
    <p:sldId id="1291" r:id="rId37"/>
    <p:sldId id="1292" r:id="rId38"/>
    <p:sldId id="1293" r:id="rId39"/>
    <p:sldId id="1294" r:id="rId40"/>
    <p:sldId id="1295" r:id="rId41"/>
    <p:sldId id="1296" r:id="rId42"/>
    <p:sldId id="1297" r:id="rId43"/>
    <p:sldId id="957" r:id="rId44"/>
    <p:sldId id="958" r:id="rId45"/>
    <p:sldId id="831" r:id="rId46"/>
    <p:sldId id="826" r:id="rId47"/>
    <p:sldId id="827" r:id="rId48"/>
    <p:sldId id="828" r:id="rId49"/>
    <p:sldId id="1232" r:id="rId50"/>
    <p:sldId id="829" r:id="rId51"/>
    <p:sldId id="884" r:id="rId52"/>
    <p:sldId id="1009" r:id="rId53"/>
    <p:sldId id="1002" r:id="rId54"/>
    <p:sldId id="1003" r:id="rId55"/>
    <p:sldId id="1004" r:id="rId56"/>
    <p:sldId id="1005" r:id="rId57"/>
    <p:sldId id="1006" r:id="rId58"/>
    <p:sldId id="1018" r:id="rId59"/>
    <p:sldId id="1007" r:id="rId60"/>
    <p:sldId id="1226" r:id="rId61"/>
    <p:sldId id="1008" r:id="rId62"/>
    <p:sldId id="1026" r:id="rId63"/>
    <p:sldId id="1092" r:id="rId64"/>
    <p:sldId id="1093" r:id="rId65"/>
    <p:sldId id="434" r:id="rId66"/>
  </p:sldIdLst>
  <p:sldSz cx="12192000" cy="6858000"/>
  <p:notesSz cx="7099300" cy="10234295"/>
  <p:custDataLst>
    <p:tags r:id="rId72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2" userDrawn="1">
          <p15:clr>
            <a:srgbClr val="A4A3A4"/>
          </p15:clr>
        </p15:guide>
        <p15:guide id="2" pos="378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RY" initials="L" lastIdx="1" clrIdx="0"/>
  <p:cmAuthor id="2" name="代理业务部 小程" initials="代理业务部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2C2C"/>
    <a:srgbClr val="ECECEC"/>
    <a:srgbClr val="717171"/>
    <a:srgbClr val="888888"/>
    <a:srgbClr val="FCE3DB"/>
    <a:srgbClr val="E37979"/>
    <a:srgbClr val="B33333"/>
    <a:srgbClr val="F2F2F2"/>
    <a:srgbClr val="890E0D"/>
    <a:srgbClr val="E865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6301" autoAdjust="0"/>
  </p:normalViewPr>
  <p:slideViewPr>
    <p:cSldViewPr snapToGrid="0">
      <p:cViewPr varScale="1">
        <p:scale>
          <a:sx n="89" d="100"/>
          <a:sy n="89" d="100"/>
        </p:scale>
        <p:origin x="68" y="292"/>
      </p:cViewPr>
      <p:guideLst>
        <p:guide orient="horz" pos="1572"/>
        <p:guide pos="37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452"/>
    </p:cViewPr>
  </p:sorterViewPr>
  <p:notesViewPr>
    <p:cSldViewPr snapToGrid="0">
      <p:cViewPr varScale="1">
        <p:scale>
          <a:sx n="65" d="100"/>
          <a:sy n="65" d="100"/>
        </p:scale>
        <p:origin x="2224" y="64"/>
      </p:cViewPr>
      <p:guideLst>
        <p:guide orient="horz" pos="3087"/>
        <p:guide pos="220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2" Type="http://schemas.openxmlformats.org/officeDocument/2006/relationships/tags" Target="tags/tag2.xml"/><Relationship Id="rId71" Type="http://schemas.openxmlformats.org/officeDocument/2006/relationships/commentAuthors" Target="commentAuthors.xml"/><Relationship Id="rId70" Type="http://schemas.openxmlformats.org/officeDocument/2006/relationships/tableStyles" Target="tableStyles.xml"/><Relationship Id="rId7" Type="http://schemas.openxmlformats.org/officeDocument/2006/relationships/slide" Target="slides/slide4.xml"/><Relationship Id="rId69" Type="http://schemas.openxmlformats.org/officeDocument/2006/relationships/viewProps" Target="viewProps.xml"/><Relationship Id="rId68" Type="http://schemas.openxmlformats.org/officeDocument/2006/relationships/presProps" Target="presProps.xml"/><Relationship Id="rId67" Type="http://schemas.openxmlformats.org/officeDocument/2006/relationships/handoutMaster" Target="handoutMasters/handoutMaster1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076288" cy="511492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0743" y="1"/>
            <a:ext cx="3077423" cy="511492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F62FA965-377B-46B9-87FF-FD18FC7A2CC9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2" y="9720733"/>
            <a:ext cx="3076288" cy="511492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0743" y="9720733"/>
            <a:ext cx="3077423" cy="511492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E138B0B-103B-4DFD-869F-C152A5267704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076288" cy="511492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0743" y="1"/>
            <a:ext cx="3077423" cy="511492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BF6CEE0-ECD6-4E96-9E29-76764558F7E2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476" y="4861561"/>
            <a:ext cx="5680349" cy="4605816"/>
          </a:xfrm>
          <a:prstGeom prst="rect">
            <a:avLst/>
          </a:prstGeom>
        </p:spPr>
        <p:txBody>
          <a:bodyPr vert="horz" lIns="94768" tIns="47384" rIns="94768" bIns="47384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2" y="9720733"/>
            <a:ext cx="3076288" cy="511492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0743" y="9720733"/>
            <a:ext cx="3077423" cy="511492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980EB660-39DC-427B-B1E7-2FF5617C956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9700" y="768350"/>
            <a:ext cx="6819900" cy="3836988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4820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ECE956F-7F5F-4EB6-90F1-4C003CC86B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EB660-39DC-427B-B1E7-2FF5617C95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EB660-39DC-427B-B1E7-2FF5617C95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EB660-39DC-427B-B1E7-2FF5617C95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EB660-39DC-427B-B1E7-2FF5617C95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EB660-39DC-427B-B1E7-2FF5617C95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EB660-39DC-427B-B1E7-2FF5617C95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EB660-39DC-427B-B1E7-2FF5617C95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EB660-39DC-427B-B1E7-2FF5617C95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EB660-39DC-427B-B1E7-2FF5617C95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EB660-39DC-427B-B1E7-2FF5617C95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EB660-39DC-427B-B1E7-2FF5617C95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EB660-39DC-427B-B1E7-2FF5617C95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EB660-39DC-427B-B1E7-2FF5617C95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EB660-39DC-427B-B1E7-2FF5617C95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EB660-39DC-427B-B1E7-2FF5617C95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EB660-39DC-427B-B1E7-2FF5617C95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EB660-39DC-427B-B1E7-2FF5617C95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EB660-39DC-427B-B1E7-2FF5617C95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EB660-39DC-427B-B1E7-2FF5617C95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EB660-39DC-427B-B1E7-2FF5617C95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EB660-39DC-427B-B1E7-2FF5617C95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EB660-39DC-427B-B1E7-2FF5617C95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EB660-39DC-427B-B1E7-2FF5617C95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EB660-39DC-427B-B1E7-2FF5617C95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EB660-39DC-427B-B1E7-2FF5617C95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EB660-39DC-427B-B1E7-2FF5617C95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EB660-39DC-427B-B1E7-2FF5617C95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EB660-39DC-427B-B1E7-2FF5617C95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EB660-39DC-427B-B1E7-2FF5617C95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EB660-39DC-427B-B1E7-2FF5617C95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EB660-39DC-427B-B1E7-2FF5617C95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EB660-39DC-427B-B1E7-2FF5617C95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EB660-39DC-427B-B1E7-2FF5617C95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EB660-39DC-427B-B1E7-2FF5617C95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EB660-39DC-427B-B1E7-2FF5617C95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EB660-39DC-427B-B1E7-2FF5617C95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EB660-39DC-427B-B1E7-2FF5617C95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EB660-39DC-427B-B1E7-2FF5617C95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EB660-39DC-427B-B1E7-2FF5617C95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EB660-39DC-427B-B1E7-2FF5617C95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EB660-39DC-427B-B1E7-2FF5617C95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EB660-39DC-427B-B1E7-2FF5617C95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EB660-39DC-427B-B1E7-2FF5617C95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EB660-39DC-427B-B1E7-2FF5617C95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EB660-39DC-427B-B1E7-2FF5617C95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EB660-39DC-427B-B1E7-2FF5617C95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EB660-39DC-427B-B1E7-2FF5617C95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EB660-39DC-427B-B1E7-2FF5617C95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EB660-39DC-427B-B1E7-2FF5617C95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EB660-39DC-427B-B1E7-2FF5617C95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EB660-39DC-427B-B1E7-2FF5617C95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EB660-39DC-427B-B1E7-2FF5617C95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EB660-39DC-427B-B1E7-2FF5617C95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EB660-39DC-427B-B1E7-2FF5617C95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EB660-39DC-427B-B1E7-2FF5617C95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EB660-39DC-427B-B1E7-2FF5617C95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EB660-39DC-427B-B1E7-2FF5617C95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红-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446520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-1464161" y="3267942"/>
            <a:ext cx="6005349" cy="4502392"/>
            <a:chOff x="2036763" y="-752475"/>
            <a:chExt cx="4411662" cy="4410075"/>
          </a:xfrm>
          <a:solidFill>
            <a:srgbClr val="FFC000">
              <a:alpha val="15000"/>
            </a:srgbClr>
          </a:solidFill>
        </p:grpSpPr>
        <p:sp>
          <p:nvSpPr>
            <p:cNvPr id="10" name="Freeform 5"/>
            <p:cNvSpPr/>
            <p:nvPr userDrawn="1"/>
          </p:nvSpPr>
          <p:spPr bwMode="auto">
            <a:xfrm>
              <a:off x="3675063" y="88900"/>
              <a:ext cx="2022475" cy="1638300"/>
            </a:xfrm>
            <a:custGeom>
              <a:avLst/>
              <a:gdLst>
                <a:gd name="T0" fmla="*/ 830 w 1274"/>
                <a:gd name="T1" fmla="*/ 396 h 1032"/>
                <a:gd name="T2" fmla="*/ 396 w 1274"/>
                <a:gd name="T3" fmla="*/ 598 h 1032"/>
                <a:gd name="T4" fmla="*/ 0 w 1274"/>
                <a:gd name="T5" fmla="*/ 1032 h 1032"/>
                <a:gd name="T6" fmla="*/ 444 w 1274"/>
                <a:gd name="T7" fmla="*/ 1032 h 1032"/>
                <a:gd name="T8" fmla="*/ 1274 w 1274"/>
                <a:gd name="T9" fmla="*/ 0 h 1032"/>
                <a:gd name="T10" fmla="*/ 830 w 1274"/>
                <a:gd name="T11" fmla="*/ 396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4" h="1032">
                  <a:moveTo>
                    <a:pt x="830" y="396"/>
                  </a:moveTo>
                  <a:lnTo>
                    <a:pt x="396" y="598"/>
                  </a:lnTo>
                  <a:lnTo>
                    <a:pt x="0" y="1032"/>
                  </a:lnTo>
                  <a:lnTo>
                    <a:pt x="444" y="1032"/>
                  </a:lnTo>
                  <a:lnTo>
                    <a:pt x="1274" y="0"/>
                  </a:lnTo>
                  <a:lnTo>
                    <a:pt x="830" y="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6"/>
            <p:cNvSpPr>
              <a:spLocks noEditPoints="1"/>
            </p:cNvSpPr>
            <p:nvPr userDrawn="1"/>
          </p:nvSpPr>
          <p:spPr bwMode="auto">
            <a:xfrm>
              <a:off x="2036763" y="-752475"/>
              <a:ext cx="4411662" cy="4410075"/>
            </a:xfrm>
            <a:custGeom>
              <a:avLst/>
              <a:gdLst>
                <a:gd name="T0" fmla="*/ 288 w 288"/>
                <a:gd name="T1" fmla="*/ 0 h 288"/>
                <a:gd name="T2" fmla="*/ 225 w 288"/>
                <a:gd name="T3" fmla="*/ 46 h 288"/>
                <a:gd name="T4" fmla="*/ 137 w 288"/>
                <a:gd name="T5" fmla="*/ 15 h 288"/>
                <a:gd name="T6" fmla="*/ 0 w 288"/>
                <a:gd name="T7" fmla="*/ 152 h 288"/>
                <a:gd name="T8" fmla="*/ 137 w 288"/>
                <a:gd name="T9" fmla="*/ 288 h 288"/>
                <a:gd name="T10" fmla="*/ 274 w 288"/>
                <a:gd name="T11" fmla="*/ 152 h 288"/>
                <a:gd name="T12" fmla="*/ 255 w 288"/>
                <a:gd name="T13" fmla="*/ 83 h 288"/>
                <a:gd name="T14" fmla="*/ 288 w 288"/>
                <a:gd name="T15" fmla="*/ 0 h 288"/>
                <a:gd name="T16" fmla="*/ 156 w 288"/>
                <a:gd name="T17" fmla="*/ 29 h 288"/>
                <a:gd name="T18" fmla="*/ 220 w 288"/>
                <a:gd name="T19" fmla="*/ 49 h 288"/>
                <a:gd name="T20" fmla="*/ 48 w 288"/>
                <a:gd name="T21" fmla="*/ 127 h 288"/>
                <a:gd name="T22" fmla="*/ 156 w 288"/>
                <a:gd name="T23" fmla="*/ 29 h 288"/>
                <a:gd name="T24" fmla="*/ 265 w 288"/>
                <a:gd name="T25" fmla="*/ 138 h 288"/>
                <a:gd name="T26" fmla="*/ 156 w 288"/>
                <a:gd name="T27" fmla="*/ 246 h 288"/>
                <a:gd name="T28" fmla="*/ 48 w 288"/>
                <a:gd name="T29" fmla="*/ 138 h 288"/>
                <a:gd name="T30" fmla="*/ 48 w 288"/>
                <a:gd name="T31" fmla="*/ 127 h 288"/>
                <a:gd name="T32" fmla="*/ 117 w 288"/>
                <a:gd name="T33" fmla="*/ 146 h 288"/>
                <a:gd name="T34" fmla="*/ 146 w 288"/>
                <a:gd name="T35" fmla="*/ 115 h 288"/>
                <a:gd name="T36" fmla="*/ 146 w 288"/>
                <a:gd name="T37" fmla="*/ 115 h 288"/>
                <a:gd name="T38" fmla="*/ 147 w 288"/>
                <a:gd name="T39" fmla="*/ 115 h 288"/>
                <a:gd name="T40" fmla="*/ 191 w 288"/>
                <a:gd name="T41" fmla="*/ 93 h 288"/>
                <a:gd name="T42" fmla="*/ 237 w 288"/>
                <a:gd name="T43" fmla="*/ 53 h 288"/>
                <a:gd name="T44" fmla="*/ 261 w 288"/>
                <a:gd name="T45" fmla="*/ 32 h 288"/>
                <a:gd name="T46" fmla="*/ 163 w 288"/>
                <a:gd name="T47" fmla="*/ 155 h 288"/>
                <a:gd name="T48" fmla="*/ 239 w 288"/>
                <a:gd name="T49" fmla="*/ 176 h 288"/>
                <a:gd name="T50" fmla="*/ 253 w 288"/>
                <a:gd name="T51" fmla="*/ 89 h 288"/>
                <a:gd name="T52" fmla="*/ 265 w 288"/>
                <a:gd name="T53" fmla="*/ 13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8" h="288">
                  <a:moveTo>
                    <a:pt x="288" y="0"/>
                  </a:moveTo>
                  <a:cubicBezTo>
                    <a:pt x="288" y="0"/>
                    <a:pt x="266" y="20"/>
                    <a:pt x="225" y="46"/>
                  </a:cubicBezTo>
                  <a:cubicBezTo>
                    <a:pt x="201" y="27"/>
                    <a:pt x="170" y="15"/>
                    <a:pt x="137" y="15"/>
                  </a:cubicBezTo>
                  <a:cubicBezTo>
                    <a:pt x="61" y="15"/>
                    <a:pt x="0" y="76"/>
                    <a:pt x="0" y="152"/>
                  </a:cubicBezTo>
                  <a:cubicBezTo>
                    <a:pt x="0" y="227"/>
                    <a:pt x="61" y="288"/>
                    <a:pt x="137" y="288"/>
                  </a:cubicBezTo>
                  <a:cubicBezTo>
                    <a:pt x="213" y="288"/>
                    <a:pt x="274" y="227"/>
                    <a:pt x="274" y="152"/>
                  </a:cubicBezTo>
                  <a:cubicBezTo>
                    <a:pt x="274" y="126"/>
                    <a:pt x="267" y="103"/>
                    <a:pt x="255" y="83"/>
                  </a:cubicBezTo>
                  <a:cubicBezTo>
                    <a:pt x="262" y="57"/>
                    <a:pt x="273" y="28"/>
                    <a:pt x="288" y="0"/>
                  </a:cubicBezTo>
                  <a:moveTo>
                    <a:pt x="156" y="29"/>
                  </a:moveTo>
                  <a:cubicBezTo>
                    <a:pt x="180" y="29"/>
                    <a:pt x="202" y="36"/>
                    <a:pt x="220" y="49"/>
                  </a:cubicBezTo>
                  <a:cubicBezTo>
                    <a:pt x="179" y="74"/>
                    <a:pt x="122" y="104"/>
                    <a:pt x="48" y="127"/>
                  </a:cubicBezTo>
                  <a:cubicBezTo>
                    <a:pt x="53" y="72"/>
                    <a:pt x="100" y="29"/>
                    <a:pt x="156" y="29"/>
                  </a:cubicBezTo>
                  <a:moveTo>
                    <a:pt x="265" y="138"/>
                  </a:moveTo>
                  <a:cubicBezTo>
                    <a:pt x="265" y="198"/>
                    <a:pt x="216" y="246"/>
                    <a:pt x="156" y="246"/>
                  </a:cubicBezTo>
                  <a:cubicBezTo>
                    <a:pt x="96" y="246"/>
                    <a:pt x="48" y="198"/>
                    <a:pt x="48" y="138"/>
                  </a:cubicBezTo>
                  <a:cubicBezTo>
                    <a:pt x="48" y="134"/>
                    <a:pt x="48" y="131"/>
                    <a:pt x="48" y="127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46" y="115"/>
                    <a:pt x="146" y="115"/>
                    <a:pt x="146" y="115"/>
                  </a:cubicBezTo>
                  <a:cubicBezTo>
                    <a:pt x="146" y="115"/>
                    <a:pt x="146" y="115"/>
                    <a:pt x="146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91" y="93"/>
                    <a:pt x="191" y="93"/>
                    <a:pt x="191" y="93"/>
                  </a:cubicBezTo>
                  <a:cubicBezTo>
                    <a:pt x="237" y="53"/>
                    <a:pt x="237" y="53"/>
                    <a:pt x="237" y="53"/>
                  </a:cubicBezTo>
                  <a:cubicBezTo>
                    <a:pt x="261" y="32"/>
                    <a:pt x="261" y="32"/>
                    <a:pt x="261" y="32"/>
                  </a:cubicBezTo>
                  <a:cubicBezTo>
                    <a:pt x="163" y="155"/>
                    <a:pt x="163" y="155"/>
                    <a:pt x="163" y="155"/>
                  </a:cubicBezTo>
                  <a:cubicBezTo>
                    <a:pt x="239" y="176"/>
                    <a:pt x="239" y="176"/>
                    <a:pt x="239" y="176"/>
                  </a:cubicBezTo>
                  <a:cubicBezTo>
                    <a:pt x="240" y="164"/>
                    <a:pt x="242" y="131"/>
                    <a:pt x="253" y="89"/>
                  </a:cubicBezTo>
                  <a:cubicBezTo>
                    <a:pt x="261" y="103"/>
                    <a:pt x="265" y="120"/>
                    <a:pt x="265" y="1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7"/>
            <p:cNvSpPr>
              <a:spLocks noEditPoints="1"/>
            </p:cNvSpPr>
            <p:nvPr userDrawn="1"/>
          </p:nvSpPr>
          <p:spPr bwMode="auto">
            <a:xfrm>
              <a:off x="3675063" y="2125663"/>
              <a:ext cx="428625" cy="428625"/>
            </a:xfrm>
            <a:custGeom>
              <a:avLst/>
              <a:gdLst>
                <a:gd name="T0" fmla="*/ 270 w 270"/>
                <a:gd name="T1" fmla="*/ 270 h 270"/>
                <a:gd name="T2" fmla="*/ 212 w 270"/>
                <a:gd name="T3" fmla="*/ 270 h 270"/>
                <a:gd name="T4" fmla="*/ 193 w 270"/>
                <a:gd name="T5" fmla="*/ 212 h 270"/>
                <a:gd name="T6" fmla="*/ 77 w 270"/>
                <a:gd name="T7" fmla="*/ 212 h 270"/>
                <a:gd name="T8" fmla="*/ 58 w 270"/>
                <a:gd name="T9" fmla="*/ 270 h 270"/>
                <a:gd name="T10" fmla="*/ 0 w 270"/>
                <a:gd name="T11" fmla="*/ 270 h 270"/>
                <a:gd name="T12" fmla="*/ 106 w 270"/>
                <a:gd name="T13" fmla="*/ 0 h 270"/>
                <a:gd name="T14" fmla="*/ 164 w 270"/>
                <a:gd name="T15" fmla="*/ 0 h 270"/>
                <a:gd name="T16" fmla="*/ 270 w 270"/>
                <a:gd name="T17" fmla="*/ 270 h 270"/>
                <a:gd name="T18" fmla="*/ 174 w 270"/>
                <a:gd name="T19" fmla="*/ 164 h 270"/>
                <a:gd name="T20" fmla="*/ 135 w 270"/>
                <a:gd name="T21" fmla="*/ 68 h 270"/>
                <a:gd name="T22" fmla="*/ 97 w 270"/>
                <a:gd name="T23" fmla="*/ 164 h 270"/>
                <a:gd name="T24" fmla="*/ 174 w 270"/>
                <a:gd name="T25" fmla="*/ 164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0" h="270">
                  <a:moveTo>
                    <a:pt x="270" y="270"/>
                  </a:moveTo>
                  <a:lnTo>
                    <a:pt x="212" y="270"/>
                  </a:lnTo>
                  <a:lnTo>
                    <a:pt x="193" y="212"/>
                  </a:lnTo>
                  <a:lnTo>
                    <a:pt x="77" y="212"/>
                  </a:lnTo>
                  <a:lnTo>
                    <a:pt x="58" y="270"/>
                  </a:lnTo>
                  <a:lnTo>
                    <a:pt x="0" y="270"/>
                  </a:lnTo>
                  <a:lnTo>
                    <a:pt x="106" y="0"/>
                  </a:lnTo>
                  <a:lnTo>
                    <a:pt x="164" y="0"/>
                  </a:lnTo>
                  <a:lnTo>
                    <a:pt x="270" y="270"/>
                  </a:lnTo>
                  <a:close/>
                  <a:moveTo>
                    <a:pt x="174" y="164"/>
                  </a:moveTo>
                  <a:lnTo>
                    <a:pt x="135" y="68"/>
                  </a:lnTo>
                  <a:lnTo>
                    <a:pt x="97" y="164"/>
                  </a:lnTo>
                  <a:lnTo>
                    <a:pt x="174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8"/>
            <p:cNvSpPr/>
            <p:nvPr userDrawn="1"/>
          </p:nvSpPr>
          <p:spPr bwMode="auto">
            <a:xfrm>
              <a:off x="4119563" y="2125663"/>
              <a:ext cx="414337" cy="428625"/>
            </a:xfrm>
            <a:custGeom>
              <a:avLst/>
              <a:gdLst>
                <a:gd name="T0" fmla="*/ 96 w 261"/>
                <a:gd name="T1" fmla="*/ 270 h 270"/>
                <a:gd name="T2" fmla="*/ 0 w 261"/>
                <a:gd name="T3" fmla="*/ 0 h 270"/>
                <a:gd name="T4" fmla="*/ 58 w 261"/>
                <a:gd name="T5" fmla="*/ 0 h 270"/>
                <a:gd name="T6" fmla="*/ 135 w 261"/>
                <a:gd name="T7" fmla="*/ 203 h 270"/>
                <a:gd name="T8" fmla="*/ 203 w 261"/>
                <a:gd name="T9" fmla="*/ 0 h 270"/>
                <a:gd name="T10" fmla="*/ 261 w 261"/>
                <a:gd name="T11" fmla="*/ 0 h 270"/>
                <a:gd name="T12" fmla="*/ 164 w 261"/>
                <a:gd name="T13" fmla="*/ 270 h 270"/>
                <a:gd name="T14" fmla="*/ 96 w 261"/>
                <a:gd name="T15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1" h="270">
                  <a:moveTo>
                    <a:pt x="96" y="270"/>
                  </a:moveTo>
                  <a:lnTo>
                    <a:pt x="0" y="0"/>
                  </a:lnTo>
                  <a:lnTo>
                    <a:pt x="58" y="0"/>
                  </a:lnTo>
                  <a:lnTo>
                    <a:pt x="135" y="203"/>
                  </a:lnTo>
                  <a:lnTo>
                    <a:pt x="203" y="0"/>
                  </a:lnTo>
                  <a:lnTo>
                    <a:pt x="261" y="0"/>
                  </a:lnTo>
                  <a:lnTo>
                    <a:pt x="164" y="270"/>
                  </a:lnTo>
                  <a:lnTo>
                    <a:pt x="96" y="2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Rectangle 9"/>
            <p:cNvSpPr>
              <a:spLocks noChangeArrowheads="1"/>
            </p:cNvSpPr>
            <p:nvPr userDrawn="1"/>
          </p:nvSpPr>
          <p:spPr bwMode="auto">
            <a:xfrm>
              <a:off x="4624388" y="2125663"/>
              <a:ext cx="92075" cy="428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0"/>
            <p:cNvSpPr/>
            <p:nvPr userDrawn="1"/>
          </p:nvSpPr>
          <p:spPr bwMode="auto">
            <a:xfrm>
              <a:off x="4840288" y="2111375"/>
              <a:ext cx="382587" cy="458788"/>
            </a:xfrm>
            <a:custGeom>
              <a:avLst/>
              <a:gdLst>
                <a:gd name="T0" fmla="*/ 19 w 25"/>
                <a:gd name="T1" fmla="*/ 19 h 30"/>
                <a:gd name="T2" fmla="*/ 25 w 25"/>
                <a:gd name="T3" fmla="*/ 21 h 30"/>
                <a:gd name="T4" fmla="*/ 20 w 25"/>
                <a:gd name="T5" fmla="*/ 28 h 30"/>
                <a:gd name="T6" fmla="*/ 13 w 25"/>
                <a:gd name="T7" fmla="*/ 30 h 30"/>
                <a:gd name="T8" fmla="*/ 4 w 25"/>
                <a:gd name="T9" fmla="*/ 26 h 30"/>
                <a:gd name="T10" fmla="*/ 0 w 25"/>
                <a:gd name="T11" fmla="*/ 15 h 30"/>
                <a:gd name="T12" fmla="*/ 4 w 25"/>
                <a:gd name="T13" fmla="*/ 4 h 30"/>
                <a:gd name="T14" fmla="*/ 13 w 25"/>
                <a:gd name="T15" fmla="*/ 0 h 30"/>
                <a:gd name="T16" fmla="*/ 22 w 25"/>
                <a:gd name="T17" fmla="*/ 4 h 30"/>
                <a:gd name="T18" fmla="*/ 25 w 25"/>
                <a:gd name="T19" fmla="*/ 9 h 30"/>
                <a:gd name="T20" fmla="*/ 19 w 25"/>
                <a:gd name="T21" fmla="*/ 10 h 30"/>
                <a:gd name="T22" fmla="*/ 17 w 25"/>
                <a:gd name="T23" fmla="*/ 7 h 30"/>
                <a:gd name="T24" fmla="*/ 13 w 25"/>
                <a:gd name="T25" fmla="*/ 5 h 30"/>
                <a:gd name="T26" fmla="*/ 8 w 25"/>
                <a:gd name="T27" fmla="*/ 8 h 30"/>
                <a:gd name="T28" fmla="*/ 6 w 25"/>
                <a:gd name="T29" fmla="*/ 15 h 30"/>
                <a:gd name="T30" fmla="*/ 8 w 25"/>
                <a:gd name="T31" fmla="*/ 23 h 30"/>
                <a:gd name="T32" fmla="*/ 13 w 25"/>
                <a:gd name="T33" fmla="*/ 25 h 30"/>
                <a:gd name="T34" fmla="*/ 17 w 25"/>
                <a:gd name="T35" fmla="*/ 24 h 30"/>
                <a:gd name="T36" fmla="*/ 19 w 25"/>
                <a:gd name="T37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30">
                  <a:moveTo>
                    <a:pt x="19" y="19"/>
                  </a:moveTo>
                  <a:cubicBezTo>
                    <a:pt x="25" y="21"/>
                    <a:pt x="25" y="21"/>
                    <a:pt x="25" y="21"/>
                  </a:cubicBezTo>
                  <a:cubicBezTo>
                    <a:pt x="24" y="24"/>
                    <a:pt x="22" y="26"/>
                    <a:pt x="20" y="28"/>
                  </a:cubicBezTo>
                  <a:cubicBezTo>
                    <a:pt x="18" y="29"/>
                    <a:pt x="16" y="30"/>
                    <a:pt x="13" y="30"/>
                  </a:cubicBezTo>
                  <a:cubicBezTo>
                    <a:pt x="9" y="30"/>
                    <a:pt x="6" y="29"/>
                    <a:pt x="4" y="26"/>
                  </a:cubicBezTo>
                  <a:cubicBezTo>
                    <a:pt x="1" y="23"/>
                    <a:pt x="0" y="20"/>
                    <a:pt x="0" y="15"/>
                  </a:cubicBezTo>
                  <a:cubicBezTo>
                    <a:pt x="0" y="11"/>
                    <a:pt x="1" y="7"/>
                    <a:pt x="4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7" y="0"/>
                    <a:pt x="20" y="2"/>
                    <a:pt x="22" y="4"/>
                  </a:cubicBezTo>
                  <a:cubicBezTo>
                    <a:pt x="23" y="5"/>
                    <a:pt x="24" y="7"/>
                    <a:pt x="25" y="9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9"/>
                    <a:pt x="18" y="8"/>
                    <a:pt x="17" y="7"/>
                  </a:cubicBezTo>
                  <a:cubicBezTo>
                    <a:pt x="16" y="6"/>
                    <a:pt x="14" y="5"/>
                    <a:pt x="13" y="5"/>
                  </a:cubicBezTo>
                  <a:cubicBezTo>
                    <a:pt x="11" y="5"/>
                    <a:pt x="9" y="6"/>
                    <a:pt x="8" y="8"/>
                  </a:cubicBezTo>
                  <a:cubicBezTo>
                    <a:pt x="7" y="9"/>
                    <a:pt x="6" y="12"/>
                    <a:pt x="6" y="15"/>
                  </a:cubicBezTo>
                  <a:cubicBezTo>
                    <a:pt x="6" y="19"/>
                    <a:pt x="7" y="21"/>
                    <a:pt x="8" y="23"/>
                  </a:cubicBezTo>
                  <a:cubicBezTo>
                    <a:pt x="9" y="24"/>
                    <a:pt x="11" y="25"/>
                    <a:pt x="13" y="25"/>
                  </a:cubicBezTo>
                  <a:cubicBezTo>
                    <a:pt x="14" y="25"/>
                    <a:pt x="16" y="24"/>
                    <a:pt x="17" y="24"/>
                  </a:cubicBezTo>
                  <a:cubicBezTo>
                    <a:pt x="18" y="23"/>
                    <a:pt x="19" y="21"/>
                    <a:pt x="19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红-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 flipV="1">
            <a:off x="1" y="822712"/>
            <a:ext cx="12191347" cy="60352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1" y="822712"/>
            <a:ext cx="12191347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9C2E3-AFCA-478E-965B-BCB6B2C94C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56E37-25F9-48DB-B4D8-5875A04DC0B5}" type="slidenum">
              <a:rPr lang="zh-CN" altLang="en-US" smtClean="0"/>
            </a:fld>
            <a:endParaRPr lang="zh-CN" altLang="en-US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11052960" y="161886"/>
            <a:ext cx="748897" cy="561471"/>
            <a:chOff x="2036763" y="-752475"/>
            <a:chExt cx="4411662" cy="4410075"/>
          </a:xfrm>
          <a:solidFill>
            <a:srgbClr val="C00000"/>
          </a:solidFill>
        </p:grpSpPr>
        <p:sp>
          <p:nvSpPr>
            <p:cNvPr id="18" name="Freeform 5"/>
            <p:cNvSpPr/>
            <p:nvPr userDrawn="1"/>
          </p:nvSpPr>
          <p:spPr bwMode="auto">
            <a:xfrm>
              <a:off x="3675063" y="88900"/>
              <a:ext cx="2022475" cy="1638300"/>
            </a:xfrm>
            <a:custGeom>
              <a:avLst/>
              <a:gdLst>
                <a:gd name="T0" fmla="*/ 830 w 1274"/>
                <a:gd name="T1" fmla="*/ 396 h 1032"/>
                <a:gd name="T2" fmla="*/ 396 w 1274"/>
                <a:gd name="T3" fmla="*/ 598 h 1032"/>
                <a:gd name="T4" fmla="*/ 0 w 1274"/>
                <a:gd name="T5" fmla="*/ 1032 h 1032"/>
                <a:gd name="T6" fmla="*/ 444 w 1274"/>
                <a:gd name="T7" fmla="*/ 1032 h 1032"/>
                <a:gd name="T8" fmla="*/ 1274 w 1274"/>
                <a:gd name="T9" fmla="*/ 0 h 1032"/>
                <a:gd name="T10" fmla="*/ 830 w 1274"/>
                <a:gd name="T11" fmla="*/ 396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4" h="1032">
                  <a:moveTo>
                    <a:pt x="830" y="396"/>
                  </a:moveTo>
                  <a:lnTo>
                    <a:pt x="396" y="598"/>
                  </a:lnTo>
                  <a:lnTo>
                    <a:pt x="0" y="1032"/>
                  </a:lnTo>
                  <a:lnTo>
                    <a:pt x="444" y="1032"/>
                  </a:lnTo>
                  <a:lnTo>
                    <a:pt x="1274" y="0"/>
                  </a:lnTo>
                  <a:lnTo>
                    <a:pt x="830" y="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6"/>
            <p:cNvSpPr>
              <a:spLocks noEditPoints="1"/>
            </p:cNvSpPr>
            <p:nvPr userDrawn="1"/>
          </p:nvSpPr>
          <p:spPr bwMode="auto">
            <a:xfrm>
              <a:off x="2036763" y="-752475"/>
              <a:ext cx="4411662" cy="4410075"/>
            </a:xfrm>
            <a:custGeom>
              <a:avLst/>
              <a:gdLst>
                <a:gd name="T0" fmla="*/ 288 w 288"/>
                <a:gd name="T1" fmla="*/ 0 h 288"/>
                <a:gd name="T2" fmla="*/ 225 w 288"/>
                <a:gd name="T3" fmla="*/ 46 h 288"/>
                <a:gd name="T4" fmla="*/ 137 w 288"/>
                <a:gd name="T5" fmla="*/ 15 h 288"/>
                <a:gd name="T6" fmla="*/ 0 w 288"/>
                <a:gd name="T7" fmla="*/ 152 h 288"/>
                <a:gd name="T8" fmla="*/ 137 w 288"/>
                <a:gd name="T9" fmla="*/ 288 h 288"/>
                <a:gd name="T10" fmla="*/ 274 w 288"/>
                <a:gd name="T11" fmla="*/ 152 h 288"/>
                <a:gd name="T12" fmla="*/ 255 w 288"/>
                <a:gd name="T13" fmla="*/ 83 h 288"/>
                <a:gd name="T14" fmla="*/ 288 w 288"/>
                <a:gd name="T15" fmla="*/ 0 h 288"/>
                <a:gd name="T16" fmla="*/ 156 w 288"/>
                <a:gd name="T17" fmla="*/ 29 h 288"/>
                <a:gd name="T18" fmla="*/ 220 w 288"/>
                <a:gd name="T19" fmla="*/ 49 h 288"/>
                <a:gd name="T20" fmla="*/ 48 w 288"/>
                <a:gd name="T21" fmla="*/ 127 h 288"/>
                <a:gd name="T22" fmla="*/ 156 w 288"/>
                <a:gd name="T23" fmla="*/ 29 h 288"/>
                <a:gd name="T24" fmla="*/ 265 w 288"/>
                <a:gd name="T25" fmla="*/ 138 h 288"/>
                <a:gd name="T26" fmla="*/ 156 w 288"/>
                <a:gd name="T27" fmla="*/ 246 h 288"/>
                <a:gd name="T28" fmla="*/ 48 w 288"/>
                <a:gd name="T29" fmla="*/ 138 h 288"/>
                <a:gd name="T30" fmla="*/ 48 w 288"/>
                <a:gd name="T31" fmla="*/ 127 h 288"/>
                <a:gd name="T32" fmla="*/ 117 w 288"/>
                <a:gd name="T33" fmla="*/ 146 h 288"/>
                <a:gd name="T34" fmla="*/ 146 w 288"/>
                <a:gd name="T35" fmla="*/ 115 h 288"/>
                <a:gd name="T36" fmla="*/ 146 w 288"/>
                <a:gd name="T37" fmla="*/ 115 h 288"/>
                <a:gd name="T38" fmla="*/ 147 w 288"/>
                <a:gd name="T39" fmla="*/ 115 h 288"/>
                <a:gd name="T40" fmla="*/ 191 w 288"/>
                <a:gd name="T41" fmla="*/ 93 h 288"/>
                <a:gd name="T42" fmla="*/ 237 w 288"/>
                <a:gd name="T43" fmla="*/ 53 h 288"/>
                <a:gd name="T44" fmla="*/ 261 w 288"/>
                <a:gd name="T45" fmla="*/ 32 h 288"/>
                <a:gd name="T46" fmla="*/ 163 w 288"/>
                <a:gd name="T47" fmla="*/ 155 h 288"/>
                <a:gd name="T48" fmla="*/ 239 w 288"/>
                <a:gd name="T49" fmla="*/ 176 h 288"/>
                <a:gd name="T50" fmla="*/ 253 w 288"/>
                <a:gd name="T51" fmla="*/ 89 h 288"/>
                <a:gd name="T52" fmla="*/ 265 w 288"/>
                <a:gd name="T53" fmla="*/ 13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8" h="288">
                  <a:moveTo>
                    <a:pt x="288" y="0"/>
                  </a:moveTo>
                  <a:cubicBezTo>
                    <a:pt x="288" y="0"/>
                    <a:pt x="266" y="20"/>
                    <a:pt x="225" y="46"/>
                  </a:cubicBezTo>
                  <a:cubicBezTo>
                    <a:pt x="201" y="27"/>
                    <a:pt x="170" y="15"/>
                    <a:pt x="137" y="15"/>
                  </a:cubicBezTo>
                  <a:cubicBezTo>
                    <a:pt x="61" y="15"/>
                    <a:pt x="0" y="76"/>
                    <a:pt x="0" y="152"/>
                  </a:cubicBezTo>
                  <a:cubicBezTo>
                    <a:pt x="0" y="227"/>
                    <a:pt x="61" y="288"/>
                    <a:pt x="137" y="288"/>
                  </a:cubicBezTo>
                  <a:cubicBezTo>
                    <a:pt x="213" y="288"/>
                    <a:pt x="274" y="227"/>
                    <a:pt x="274" y="152"/>
                  </a:cubicBezTo>
                  <a:cubicBezTo>
                    <a:pt x="274" y="126"/>
                    <a:pt x="267" y="103"/>
                    <a:pt x="255" y="83"/>
                  </a:cubicBezTo>
                  <a:cubicBezTo>
                    <a:pt x="262" y="57"/>
                    <a:pt x="273" y="28"/>
                    <a:pt x="288" y="0"/>
                  </a:cubicBezTo>
                  <a:moveTo>
                    <a:pt x="156" y="29"/>
                  </a:moveTo>
                  <a:cubicBezTo>
                    <a:pt x="180" y="29"/>
                    <a:pt x="202" y="36"/>
                    <a:pt x="220" y="49"/>
                  </a:cubicBezTo>
                  <a:cubicBezTo>
                    <a:pt x="179" y="74"/>
                    <a:pt x="122" y="104"/>
                    <a:pt x="48" y="127"/>
                  </a:cubicBezTo>
                  <a:cubicBezTo>
                    <a:pt x="53" y="72"/>
                    <a:pt x="100" y="29"/>
                    <a:pt x="156" y="29"/>
                  </a:cubicBezTo>
                  <a:moveTo>
                    <a:pt x="265" y="138"/>
                  </a:moveTo>
                  <a:cubicBezTo>
                    <a:pt x="265" y="198"/>
                    <a:pt x="216" y="246"/>
                    <a:pt x="156" y="246"/>
                  </a:cubicBezTo>
                  <a:cubicBezTo>
                    <a:pt x="96" y="246"/>
                    <a:pt x="48" y="198"/>
                    <a:pt x="48" y="138"/>
                  </a:cubicBezTo>
                  <a:cubicBezTo>
                    <a:pt x="48" y="134"/>
                    <a:pt x="48" y="131"/>
                    <a:pt x="48" y="127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46" y="115"/>
                    <a:pt x="146" y="115"/>
                    <a:pt x="146" y="115"/>
                  </a:cubicBezTo>
                  <a:cubicBezTo>
                    <a:pt x="146" y="115"/>
                    <a:pt x="146" y="115"/>
                    <a:pt x="146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91" y="93"/>
                    <a:pt x="191" y="93"/>
                    <a:pt x="191" y="93"/>
                  </a:cubicBezTo>
                  <a:cubicBezTo>
                    <a:pt x="237" y="53"/>
                    <a:pt x="237" y="53"/>
                    <a:pt x="237" y="53"/>
                  </a:cubicBezTo>
                  <a:cubicBezTo>
                    <a:pt x="261" y="32"/>
                    <a:pt x="261" y="32"/>
                    <a:pt x="261" y="32"/>
                  </a:cubicBezTo>
                  <a:cubicBezTo>
                    <a:pt x="163" y="155"/>
                    <a:pt x="163" y="155"/>
                    <a:pt x="163" y="155"/>
                  </a:cubicBezTo>
                  <a:cubicBezTo>
                    <a:pt x="239" y="176"/>
                    <a:pt x="239" y="176"/>
                    <a:pt x="239" y="176"/>
                  </a:cubicBezTo>
                  <a:cubicBezTo>
                    <a:pt x="240" y="164"/>
                    <a:pt x="242" y="131"/>
                    <a:pt x="253" y="89"/>
                  </a:cubicBezTo>
                  <a:cubicBezTo>
                    <a:pt x="261" y="103"/>
                    <a:pt x="265" y="120"/>
                    <a:pt x="265" y="1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7"/>
            <p:cNvSpPr>
              <a:spLocks noEditPoints="1"/>
            </p:cNvSpPr>
            <p:nvPr userDrawn="1"/>
          </p:nvSpPr>
          <p:spPr bwMode="auto">
            <a:xfrm>
              <a:off x="3675063" y="2125663"/>
              <a:ext cx="428625" cy="428625"/>
            </a:xfrm>
            <a:custGeom>
              <a:avLst/>
              <a:gdLst>
                <a:gd name="T0" fmla="*/ 270 w 270"/>
                <a:gd name="T1" fmla="*/ 270 h 270"/>
                <a:gd name="T2" fmla="*/ 212 w 270"/>
                <a:gd name="T3" fmla="*/ 270 h 270"/>
                <a:gd name="T4" fmla="*/ 193 w 270"/>
                <a:gd name="T5" fmla="*/ 212 h 270"/>
                <a:gd name="T6" fmla="*/ 77 w 270"/>
                <a:gd name="T7" fmla="*/ 212 h 270"/>
                <a:gd name="T8" fmla="*/ 58 w 270"/>
                <a:gd name="T9" fmla="*/ 270 h 270"/>
                <a:gd name="T10" fmla="*/ 0 w 270"/>
                <a:gd name="T11" fmla="*/ 270 h 270"/>
                <a:gd name="T12" fmla="*/ 106 w 270"/>
                <a:gd name="T13" fmla="*/ 0 h 270"/>
                <a:gd name="T14" fmla="*/ 164 w 270"/>
                <a:gd name="T15" fmla="*/ 0 h 270"/>
                <a:gd name="T16" fmla="*/ 270 w 270"/>
                <a:gd name="T17" fmla="*/ 270 h 270"/>
                <a:gd name="T18" fmla="*/ 174 w 270"/>
                <a:gd name="T19" fmla="*/ 164 h 270"/>
                <a:gd name="T20" fmla="*/ 135 w 270"/>
                <a:gd name="T21" fmla="*/ 68 h 270"/>
                <a:gd name="T22" fmla="*/ 97 w 270"/>
                <a:gd name="T23" fmla="*/ 164 h 270"/>
                <a:gd name="T24" fmla="*/ 174 w 270"/>
                <a:gd name="T25" fmla="*/ 164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0" h="270">
                  <a:moveTo>
                    <a:pt x="270" y="270"/>
                  </a:moveTo>
                  <a:lnTo>
                    <a:pt x="212" y="270"/>
                  </a:lnTo>
                  <a:lnTo>
                    <a:pt x="193" y="212"/>
                  </a:lnTo>
                  <a:lnTo>
                    <a:pt x="77" y="212"/>
                  </a:lnTo>
                  <a:lnTo>
                    <a:pt x="58" y="270"/>
                  </a:lnTo>
                  <a:lnTo>
                    <a:pt x="0" y="270"/>
                  </a:lnTo>
                  <a:lnTo>
                    <a:pt x="106" y="0"/>
                  </a:lnTo>
                  <a:lnTo>
                    <a:pt x="164" y="0"/>
                  </a:lnTo>
                  <a:lnTo>
                    <a:pt x="270" y="270"/>
                  </a:lnTo>
                  <a:close/>
                  <a:moveTo>
                    <a:pt x="174" y="164"/>
                  </a:moveTo>
                  <a:lnTo>
                    <a:pt x="135" y="68"/>
                  </a:lnTo>
                  <a:lnTo>
                    <a:pt x="97" y="164"/>
                  </a:lnTo>
                  <a:lnTo>
                    <a:pt x="174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8"/>
            <p:cNvSpPr/>
            <p:nvPr userDrawn="1"/>
          </p:nvSpPr>
          <p:spPr bwMode="auto">
            <a:xfrm>
              <a:off x="4119563" y="2125663"/>
              <a:ext cx="414337" cy="428625"/>
            </a:xfrm>
            <a:custGeom>
              <a:avLst/>
              <a:gdLst>
                <a:gd name="T0" fmla="*/ 96 w 261"/>
                <a:gd name="T1" fmla="*/ 270 h 270"/>
                <a:gd name="T2" fmla="*/ 0 w 261"/>
                <a:gd name="T3" fmla="*/ 0 h 270"/>
                <a:gd name="T4" fmla="*/ 58 w 261"/>
                <a:gd name="T5" fmla="*/ 0 h 270"/>
                <a:gd name="T6" fmla="*/ 135 w 261"/>
                <a:gd name="T7" fmla="*/ 203 h 270"/>
                <a:gd name="T8" fmla="*/ 203 w 261"/>
                <a:gd name="T9" fmla="*/ 0 h 270"/>
                <a:gd name="T10" fmla="*/ 261 w 261"/>
                <a:gd name="T11" fmla="*/ 0 h 270"/>
                <a:gd name="T12" fmla="*/ 164 w 261"/>
                <a:gd name="T13" fmla="*/ 270 h 270"/>
                <a:gd name="T14" fmla="*/ 96 w 261"/>
                <a:gd name="T15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1" h="270">
                  <a:moveTo>
                    <a:pt x="96" y="270"/>
                  </a:moveTo>
                  <a:lnTo>
                    <a:pt x="0" y="0"/>
                  </a:lnTo>
                  <a:lnTo>
                    <a:pt x="58" y="0"/>
                  </a:lnTo>
                  <a:lnTo>
                    <a:pt x="135" y="203"/>
                  </a:lnTo>
                  <a:lnTo>
                    <a:pt x="203" y="0"/>
                  </a:lnTo>
                  <a:lnTo>
                    <a:pt x="261" y="0"/>
                  </a:lnTo>
                  <a:lnTo>
                    <a:pt x="164" y="270"/>
                  </a:lnTo>
                  <a:lnTo>
                    <a:pt x="96" y="2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Rectangle 9"/>
            <p:cNvSpPr>
              <a:spLocks noChangeArrowheads="1"/>
            </p:cNvSpPr>
            <p:nvPr userDrawn="1"/>
          </p:nvSpPr>
          <p:spPr bwMode="auto">
            <a:xfrm>
              <a:off x="4624388" y="2125663"/>
              <a:ext cx="92075" cy="428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0"/>
            <p:cNvSpPr/>
            <p:nvPr userDrawn="1"/>
          </p:nvSpPr>
          <p:spPr bwMode="auto">
            <a:xfrm>
              <a:off x="4840288" y="2111375"/>
              <a:ext cx="382587" cy="458788"/>
            </a:xfrm>
            <a:custGeom>
              <a:avLst/>
              <a:gdLst>
                <a:gd name="T0" fmla="*/ 19 w 25"/>
                <a:gd name="T1" fmla="*/ 19 h 30"/>
                <a:gd name="T2" fmla="*/ 25 w 25"/>
                <a:gd name="T3" fmla="*/ 21 h 30"/>
                <a:gd name="T4" fmla="*/ 20 w 25"/>
                <a:gd name="T5" fmla="*/ 28 h 30"/>
                <a:gd name="T6" fmla="*/ 13 w 25"/>
                <a:gd name="T7" fmla="*/ 30 h 30"/>
                <a:gd name="T8" fmla="*/ 4 w 25"/>
                <a:gd name="T9" fmla="*/ 26 h 30"/>
                <a:gd name="T10" fmla="*/ 0 w 25"/>
                <a:gd name="T11" fmla="*/ 15 h 30"/>
                <a:gd name="T12" fmla="*/ 4 w 25"/>
                <a:gd name="T13" fmla="*/ 4 h 30"/>
                <a:gd name="T14" fmla="*/ 13 w 25"/>
                <a:gd name="T15" fmla="*/ 0 h 30"/>
                <a:gd name="T16" fmla="*/ 22 w 25"/>
                <a:gd name="T17" fmla="*/ 4 h 30"/>
                <a:gd name="T18" fmla="*/ 25 w 25"/>
                <a:gd name="T19" fmla="*/ 9 h 30"/>
                <a:gd name="T20" fmla="*/ 19 w 25"/>
                <a:gd name="T21" fmla="*/ 10 h 30"/>
                <a:gd name="T22" fmla="*/ 17 w 25"/>
                <a:gd name="T23" fmla="*/ 7 h 30"/>
                <a:gd name="T24" fmla="*/ 13 w 25"/>
                <a:gd name="T25" fmla="*/ 5 h 30"/>
                <a:gd name="T26" fmla="*/ 8 w 25"/>
                <a:gd name="T27" fmla="*/ 8 h 30"/>
                <a:gd name="T28" fmla="*/ 6 w 25"/>
                <a:gd name="T29" fmla="*/ 15 h 30"/>
                <a:gd name="T30" fmla="*/ 8 w 25"/>
                <a:gd name="T31" fmla="*/ 23 h 30"/>
                <a:gd name="T32" fmla="*/ 13 w 25"/>
                <a:gd name="T33" fmla="*/ 25 h 30"/>
                <a:gd name="T34" fmla="*/ 17 w 25"/>
                <a:gd name="T35" fmla="*/ 24 h 30"/>
                <a:gd name="T36" fmla="*/ 19 w 25"/>
                <a:gd name="T37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30">
                  <a:moveTo>
                    <a:pt x="19" y="19"/>
                  </a:moveTo>
                  <a:cubicBezTo>
                    <a:pt x="25" y="21"/>
                    <a:pt x="25" y="21"/>
                    <a:pt x="25" y="21"/>
                  </a:cubicBezTo>
                  <a:cubicBezTo>
                    <a:pt x="24" y="24"/>
                    <a:pt x="22" y="26"/>
                    <a:pt x="20" y="28"/>
                  </a:cubicBezTo>
                  <a:cubicBezTo>
                    <a:pt x="18" y="29"/>
                    <a:pt x="16" y="30"/>
                    <a:pt x="13" y="30"/>
                  </a:cubicBezTo>
                  <a:cubicBezTo>
                    <a:pt x="9" y="30"/>
                    <a:pt x="6" y="29"/>
                    <a:pt x="4" y="26"/>
                  </a:cubicBezTo>
                  <a:cubicBezTo>
                    <a:pt x="1" y="23"/>
                    <a:pt x="0" y="20"/>
                    <a:pt x="0" y="15"/>
                  </a:cubicBezTo>
                  <a:cubicBezTo>
                    <a:pt x="0" y="11"/>
                    <a:pt x="1" y="7"/>
                    <a:pt x="4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7" y="0"/>
                    <a:pt x="20" y="2"/>
                    <a:pt x="22" y="4"/>
                  </a:cubicBezTo>
                  <a:cubicBezTo>
                    <a:pt x="23" y="5"/>
                    <a:pt x="24" y="7"/>
                    <a:pt x="25" y="9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9"/>
                    <a:pt x="18" y="8"/>
                    <a:pt x="17" y="7"/>
                  </a:cubicBezTo>
                  <a:cubicBezTo>
                    <a:pt x="16" y="6"/>
                    <a:pt x="14" y="5"/>
                    <a:pt x="13" y="5"/>
                  </a:cubicBezTo>
                  <a:cubicBezTo>
                    <a:pt x="11" y="5"/>
                    <a:pt x="9" y="6"/>
                    <a:pt x="8" y="8"/>
                  </a:cubicBezTo>
                  <a:cubicBezTo>
                    <a:pt x="7" y="9"/>
                    <a:pt x="6" y="12"/>
                    <a:pt x="6" y="15"/>
                  </a:cubicBezTo>
                  <a:cubicBezTo>
                    <a:pt x="6" y="19"/>
                    <a:pt x="7" y="21"/>
                    <a:pt x="8" y="23"/>
                  </a:cubicBezTo>
                  <a:cubicBezTo>
                    <a:pt x="9" y="24"/>
                    <a:pt x="11" y="25"/>
                    <a:pt x="13" y="25"/>
                  </a:cubicBezTo>
                  <a:cubicBezTo>
                    <a:pt x="14" y="25"/>
                    <a:pt x="16" y="24"/>
                    <a:pt x="17" y="24"/>
                  </a:cubicBezTo>
                  <a:cubicBezTo>
                    <a:pt x="18" y="23"/>
                    <a:pt x="19" y="21"/>
                    <a:pt x="19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红-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 flipV="1">
            <a:off x="1" y="822712"/>
            <a:ext cx="12191347" cy="60352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1" y="822712"/>
            <a:ext cx="12191347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9C2E3-AFCA-478E-965B-BCB6B2C94C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56E37-25F9-48DB-B4D8-5875A04DC0B5}" type="slidenum">
              <a:rPr lang="zh-CN" altLang="en-US" smtClean="0"/>
            </a:fld>
            <a:endParaRPr lang="zh-CN" altLang="en-US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11052960" y="161886"/>
            <a:ext cx="748897" cy="561471"/>
            <a:chOff x="2036763" y="-752475"/>
            <a:chExt cx="4411662" cy="4410075"/>
          </a:xfrm>
          <a:solidFill>
            <a:srgbClr val="C00000"/>
          </a:solidFill>
        </p:grpSpPr>
        <p:sp>
          <p:nvSpPr>
            <p:cNvPr id="18" name="Freeform 5"/>
            <p:cNvSpPr/>
            <p:nvPr userDrawn="1"/>
          </p:nvSpPr>
          <p:spPr bwMode="auto">
            <a:xfrm>
              <a:off x="3675063" y="88900"/>
              <a:ext cx="2022475" cy="1638300"/>
            </a:xfrm>
            <a:custGeom>
              <a:avLst/>
              <a:gdLst>
                <a:gd name="T0" fmla="*/ 830 w 1274"/>
                <a:gd name="T1" fmla="*/ 396 h 1032"/>
                <a:gd name="T2" fmla="*/ 396 w 1274"/>
                <a:gd name="T3" fmla="*/ 598 h 1032"/>
                <a:gd name="T4" fmla="*/ 0 w 1274"/>
                <a:gd name="T5" fmla="*/ 1032 h 1032"/>
                <a:gd name="T6" fmla="*/ 444 w 1274"/>
                <a:gd name="T7" fmla="*/ 1032 h 1032"/>
                <a:gd name="T8" fmla="*/ 1274 w 1274"/>
                <a:gd name="T9" fmla="*/ 0 h 1032"/>
                <a:gd name="T10" fmla="*/ 830 w 1274"/>
                <a:gd name="T11" fmla="*/ 396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4" h="1032">
                  <a:moveTo>
                    <a:pt x="830" y="396"/>
                  </a:moveTo>
                  <a:lnTo>
                    <a:pt x="396" y="598"/>
                  </a:lnTo>
                  <a:lnTo>
                    <a:pt x="0" y="1032"/>
                  </a:lnTo>
                  <a:lnTo>
                    <a:pt x="444" y="1032"/>
                  </a:lnTo>
                  <a:lnTo>
                    <a:pt x="1274" y="0"/>
                  </a:lnTo>
                  <a:lnTo>
                    <a:pt x="830" y="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6"/>
            <p:cNvSpPr>
              <a:spLocks noEditPoints="1"/>
            </p:cNvSpPr>
            <p:nvPr userDrawn="1"/>
          </p:nvSpPr>
          <p:spPr bwMode="auto">
            <a:xfrm>
              <a:off x="2036763" y="-752475"/>
              <a:ext cx="4411662" cy="4410075"/>
            </a:xfrm>
            <a:custGeom>
              <a:avLst/>
              <a:gdLst>
                <a:gd name="T0" fmla="*/ 288 w 288"/>
                <a:gd name="T1" fmla="*/ 0 h 288"/>
                <a:gd name="T2" fmla="*/ 225 w 288"/>
                <a:gd name="T3" fmla="*/ 46 h 288"/>
                <a:gd name="T4" fmla="*/ 137 w 288"/>
                <a:gd name="T5" fmla="*/ 15 h 288"/>
                <a:gd name="T6" fmla="*/ 0 w 288"/>
                <a:gd name="T7" fmla="*/ 152 h 288"/>
                <a:gd name="T8" fmla="*/ 137 w 288"/>
                <a:gd name="T9" fmla="*/ 288 h 288"/>
                <a:gd name="T10" fmla="*/ 274 w 288"/>
                <a:gd name="T11" fmla="*/ 152 h 288"/>
                <a:gd name="T12" fmla="*/ 255 w 288"/>
                <a:gd name="T13" fmla="*/ 83 h 288"/>
                <a:gd name="T14" fmla="*/ 288 w 288"/>
                <a:gd name="T15" fmla="*/ 0 h 288"/>
                <a:gd name="T16" fmla="*/ 156 w 288"/>
                <a:gd name="T17" fmla="*/ 29 h 288"/>
                <a:gd name="T18" fmla="*/ 220 w 288"/>
                <a:gd name="T19" fmla="*/ 49 h 288"/>
                <a:gd name="T20" fmla="*/ 48 w 288"/>
                <a:gd name="T21" fmla="*/ 127 h 288"/>
                <a:gd name="T22" fmla="*/ 156 w 288"/>
                <a:gd name="T23" fmla="*/ 29 h 288"/>
                <a:gd name="T24" fmla="*/ 265 w 288"/>
                <a:gd name="T25" fmla="*/ 138 h 288"/>
                <a:gd name="T26" fmla="*/ 156 w 288"/>
                <a:gd name="T27" fmla="*/ 246 h 288"/>
                <a:gd name="T28" fmla="*/ 48 w 288"/>
                <a:gd name="T29" fmla="*/ 138 h 288"/>
                <a:gd name="T30" fmla="*/ 48 w 288"/>
                <a:gd name="T31" fmla="*/ 127 h 288"/>
                <a:gd name="T32" fmla="*/ 117 w 288"/>
                <a:gd name="T33" fmla="*/ 146 h 288"/>
                <a:gd name="T34" fmla="*/ 146 w 288"/>
                <a:gd name="T35" fmla="*/ 115 h 288"/>
                <a:gd name="T36" fmla="*/ 146 w 288"/>
                <a:gd name="T37" fmla="*/ 115 h 288"/>
                <a:gd name="T38" fmla="*/ 147 w 288"/>
                <a:gd name="T39" fmla="*/ 115 h 288"/>
                <a:gd name="T40" fmla="*/ 191 w 288"/>
                <a:gd name="T41" fmla="*/ 93 h 288"/>
                <a:gd name="T42" fmla="*/ 237 w 288"/>
                <a:gd name="T43" fmla="*/ 53 h 288"/>
                <a:gd name="T44" fmla="*/ 261 w 288"/>
                <a:gd name="T45" fmla="*/ 32 h 288"/>
                <a:gd name="T46" fmla="*/ 163 w 288"/>
                <a:gd name="T47" fmla="*/ 155 h 288"/>
                <a:gd name="T48" fmla="*/ 239 w 288"/>
                <a:gd name="T49" fmla="*/ 176 h 288"/>
                <a:gd name="T50" fmla="*/ 253 w 288"/>
                <a:gd name="T51" fmla="*/ 89 h 288"/>
                <a:gd name="T52" fmla="*/ 265 w 288"/>
                <a:gd name="T53" fmla="*/ 13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8" h="288">
                  <a:moveTo>
                    <a:pt x="288" y="0"/>
                  </a:moveTo>
                  <a:cubicBezTo>
                    <a:pt x="288" y="0"/>
                    <a:pt x="266" y="20"/>
                    <a:pt x="225" y="46"/>
                  </a:cubicBezTo>
                  <a:cubicBezTo>
                    <a:pt x="201" y="27"/>
                    <a:pt x="170" y="15"/>
                    <a:pt x="137" y="15"/>
                  </a:cubicBezTo>
                  <a:cubicBezTo>
                    <a:pt x="61" y="15"/>
                    <a:pt x="0" y="76"/>
                    <a:pt x="0" y="152"/>
                  </a:cubicBezTo>
                  <a:cubicBezTo>
                    <a:pt x="0" y="227"/>
                    <a:pt x="61" y="288"/>
                    <a:pt x="137" y="288"/>
                  </a:cubicBezTo>
                  <a:cubicBezTo>
                    <a:pt x="213" y="288"/>
                    <a:pt x="274" y="227"/>
                    <a:pt x="274" y="152"/>
                  </a:cubicBezTo>
                  <a:cubicBezTo>
                    <a:pt x="274" y="126"/>
                    <a:pt x="267" y="103"/>
                    <a:pt x="255" y="83"/>
                  </a:cubicBezTo>
                  <a:cubicBezTo>
                    <a:pt x="262" y="57"/>
                    <a:pt x="273" y="28"/>
                    <a:pt x="288" y="0"/>
                  </a:cubicBezTo>
                  <a:moveTo>
                    <a:pt x="156" y="29"/>
                  </a:moveTo>
                  <a:cubicBezTo>
                    <a:pt x="180" y="29"/>
                    <a:pt x="202" y="36"/>
                    <a:pt x="220" y="49"/>
                  </a:cubicBezTo>
                  <a:cubicBezTo>
                    <a:pt x="179" y="74"/>
                    <a:pt x="122" y="104"/>
                    <a:pt x="48" y="127"/>
                  </a:cubicBezTo>
                  <a:cubicBezTo>
                    <a:pt x="53" y="72"/>
                    <a:pt x="100" y="29"/>
                    <a:pt x="156" y="29"/>
                  </a:cubicBezTo>
                  <a:moveTo>
                    <a:pt x="265" y="138"/>
                  </a:moveTo>
                  <a:cubicBezTo>
                    <a:pt x="265" y="198"/>
                    <a:pt x="216" y="246"/>
                    <a:pt x="156" y="246"/>
                  </a:cubicBezTo>
                  <a:cubicBezTo>
                    <a:pt x="96" y="246"/>
                    <a:pt x="48" y="198"/>
                    <a:pt x="48" y="138"/>
                  </a:cubicBezTo>
                  <a:cubicBezTo>
                    <a:pt x="48" y="134"/>
                    <a:pt x="48" y="131"/>
                    <a:pt x="48" y="127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46" y="115"/>
                    <a:pt x="146" y="115"/>
                    <a:pt x="146" y="115"/>
                  </a:cubicBezTo>
                  <a:cubicBezTo>
                    <a:pt x="146" y="115"/>
                    <a:pt x="146" y="115"/>
                    <a:pt x="146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91" y="93"/>
                    <a:pt x="191" y="93"/>
                    <a:pt x="191" y="93"/>
                  </a:cubicBezTo>
                  <a:cubicBezTo>
                    <a:pt x="237" y="53"/>
                    <a:pt x="237" y="53"/>
                    <a:pt x="237" y="53"/>
                  </a:cubicBezTo>
                  <a:cubicBezTo>
                    <a:pt x="261" y="32"/>
                    <a:pt x="261" y="32"/>
                    <a:pt x="261" y="32"/>
                  </a:cubicBezTo>
                  <a:cubicBezTo>
                    <a:pt x="163" y="155"/>
                    <a:pt x="163" y="155"/>
                    <a:pt x="163" y="155"/>
                  </a:cubicBezTo>
                  <a:cubicBezTo>
                    <a:pt x="239" y="176"/>
                    <a:pt x="239" y="176"/>
                    <a:pt x="239" y="176"/>
                  </a:cubicBezTo>
                  <a:cubicBezTo>
                    <a:pt x="240" y="164"/>
                    <a:pt x="242" y="131"/>
                    <a:pt x="253" y="89"/>
                  </a:cubicBezTo>
                  <a:cubicBezTo>
                    <a:pt x="261" y="103"/>
                    <a:pt x="265" y="120"/>
                    <a:pt x="265" y="1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7"/>
            <p:cNvSpPr>
              <a:spLocks noEditPoints="1"/>
            </p:cNvSpPr>
            <p:nvPr userDrawn="1"/>
          </p:nvSpPr>
          <p:spPr bwMode="auto">
            <a:xfrm>
              <a:off x="3675063" y="2125663"/>
              <a:ext cx="428625" cy="428625"/>
            </a:xfrm>
            <a:custGeom>
              <a:avLst/>
              <a:gdLst>
                <a:gd name="T0" fmla="*/ 270 w 270"/>
                <a:gd name="T1" fmla="*/ 270 h 270"/>
                <a:gd name="T2" fmla="*/ 212 w 270"/>
                <a:gd name="T3" fmla="*/ 270 h 270"/>
                <a:gd name="T4" fmla="*/ 193 w 270"/>
                <a:gd name="T5" fmla="*/ 212 h 270"/>
                <a:gd name="T6" fmla="*/ 77 w 270"/>
                <a:gd name="T7" fmla="*/ 212 h 270"/>
                <a:gd name="T8" fmla="*/ 58 w 270"/>
                <a:gd name="T9" fmla="*/ 270 h 270"/>
                <a:gd name="T10" fmla="*/ 0 w 270"/>
                <a:gd name="T11" fmla="*/ 270 h 270"/>
                <a:gd name="T12" fmla="*/ 106 w 270"/>
                <a:gd name="T13" fmla="*/ 0 h 270"/>
                <a:gd name="T14" fmla="*/ 164 w 270"/>
                <a:gd name="T15" fmla="*/ 0 h 270"/>
                <a:gd name="T16" fmla="*/ 270 w 270"/>
                <a:gd name="T17" fmla="*/ 270 h 270"/>
                <a:gd name="T18" fmla="*/ 174 w 270"/>
                <a:gd name="T19" fmla="*/ 164 h 270"/>
                <a:gd name="T20" fmla="*/ 135 w 270"/>
                <a:gd name="T21" fmla="*/ 68 h 270"/>
                <a:gd name="T22" fmla="*/ 97 w 270"/>
                <a:gd name="T23" fmla="*/ 164 h 270"/>
                <a:gd name="T24" fmla="*/ 174 w 270"/>
                <a:gd name="T25" fmla="*/ 164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0" h="270">
                  <a:moveTo>
                    <a:pt x="270" y="270"/>
                  </a:moveTo>
                  <a:lnTo>
                    <a:pt x="212" y="270"/>
                  </a:lnTo>
                  <a:lnTo>
                    <a:pt x="193" y="212"/>
                  </a:lnTo>
                  <a:lnTo>
                    <a:pt x="77" y="212"/>
                  </a:lnTo>
                  <a:lnTo>
                    <a:pt x="58" y="270"/>
                  </a:lnTo>
                  <a:lnTo>
                    <a:pt x="0" y="270"/>
                  </a:lnTo>
                  <a:lnTo>
                    <a:pt x="106" y="0"/>
                  </a:lnTo>
                  <a:lnTo>
                    <a:pt x="164" y="0"/>
                  </a:lnTo>
                  <a:lnTo>
                    <a:pt x="270" y="270"/>
                  </a:lnTo>
                  <a:close/>
                  <a:moveTo>
                    <a:pt x="174" y="164"/>
                  </a:moveTo>
                  <a:lnTo>
                    <a:pt x="135" y="68"/>
                  </a:lnTo>
                  <a:lnTo>
                    <a:pt x="97" y="164"/>
                  </a:lnTo>
                  <a:lnTo>
                    <a:pt x="174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8"/>
            <p:cNvSpPr/>
            <p:nvPr userDrawn="1"/>
          </p:nvSpPr>
          <p:spPr bwMode="auto">
            <a:xfrm>
              <a:off x="4119563" y="2125663"/>
              <a:ext cx="414337" cy="428625"/>
            </a:xfrm>
            <a:custGeom>
              <a:avLst/>
              <a:gdLst>
                <a:gd name="T0" fmla="*/ 96 w 261"/>
                <a:gd name="T1" fmla="*/ 270 h 270"/>
                <a:gd name="T2" fmla="*/ 0 w 261"/>
                <a:gd name="T3" fmla="*/ 0 h 270"/>
                <a:gd name="T4" fmla="*/ 58 w 261"/>
                <a:gd name="T5" fmla="*/ 0 h 270"/>
                <a:gd name="T6" fmla="*/ 135 w 261"/>
                <a:gd name="T7" fmla="*/ 203 h 270"/>
                <a:gd name="T8" fmla="*/ 203 w 261"/>
                <a:gd name="T9" fmla="*/ 0 h 270"/>
                <a:gd name="T10" fmla="*/ 261 w 261"/>
                <a:gd name="T11" fmla="*/ 0 h 270"/>
                <a:gd name="T12" fmla="*/ 164 w 261"/>
                <a:gd name="T13" fmla="*/ 270 h 270"/>
                <a:gd name="T14" fmla="*/ 96 w 261"/>
                <a:gd name="T15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1" h="270">
                  <a:moveTo>
                    <a:pt x="96" y="270"/>
                  </a:moveTo>
                  <a:lnTo>
                    <a:pt x="0" y="0"/>
                  </a:lnTo>
                  <a:lnTo>
                    <a:pt x="58" y="0"/>
                  </a:lnTo>
                  <a:lnTo>
                    <a:pt x="135" y="203"/>
                  </a:lnTo>
                  <a:lnTo>
                    <a:pt x="203" y="0"/>
                  </a:lnTo>
                  <a:lnTo>
                    <a:pt x="261" y="0"/>
                  </a:lnTo>
                  <a:lnTo>
                    <a:pt x="164" y="270"/>
                  </a:lnTo>
                  <a:lnTo>
                    <a:pt x="96" y="2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Rectangle 9"/>
            <p:cNvSpPr>
              <a:spLocks noChangeArrowheads="1"/>
            </p:cNvSpPr>
            <p:nvPr userDrawn="1"/>
          </p:nvSpPr>
          <p:spPr bwMode="auto">
            <a:xfrm>
              <a:off x="4624388" y="2125663"/>
              <a:ext cx="92075" cy="428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0"/>
            <p:cNvSpPr/>
            <p:nvPr userDrawn="1"/>
          </p:nvSpPr>
          <p:spPr bwMode="auto">
            <a:xfrm>
              <a:off x="4840288" y="2111375"/>
              <a:ext cx="382587" cy="458788"/>
            </a:xfrm>
            <a:custGeom>
              <a:avLst/>
              <a:gdLst>
                <a:gd name="T0" fmla="*/ 19 w 25"/>
                <a:gd name="T1" fmla="*/ 19 h 30"/>
                <a:gd name="T2" fmla="*/ 25 w 25"/>
                <a:gd name="T3" fmla="*/ 21 h 30"/>
                <a:gd name="T4" fmla="*/ 20 w 25"/>
                <a:gd name="T5" fmla="*/ 28 h 30"/>
                <a:gd name="T6" fmla="*/ 13 w 25"/>
                <a:gd name="T7" fmla="*/ 30 h 30"/>
                <a:gd name="T8" fmla="*/ 4 w 25"/>
                <a:gd name="T9" fmla="*/ 26 h 30"/>
                <a:gd name="T10" fmla="*/ 0 w 25"/>
                <a:gd name="T11" fmla="*/ 15 h 30"/>
                <a:gd name="T12" fmla="*/ 4 w 25"/>
                <a:gd name="T13" fmla="*/ 4 h 30"/>
                <a:gd name="T14" fmla="*/ 13 w 25"/>
                <a:gd name="T15" fmla="*/ 0 h 30"/>
                <a:gd name="T16" fmla="*/ 22 w 25"/>
                <a:gd name="T17" fmla="*/ 4 h 30"/>
                <a:gd name="T18" fmla="*/ 25 w 25"/>
                <a:gd name="T19" fmla="*/ 9 h 30"/>
                <a:gd name="T20" fmla="*/ 19 w 25"/>
                <a:gd name="T21" fmla="*/ 10 h 30"/>
                <a:gd name="T22" fmla="*/ 17 w 25"/>
                <a:gd name="T23" fmla="*/ 7 h 30"/>
                <a:gd name="T24" fmla="*/ 13 w 25"/>
                <a:gd name="T25" fmla="*/ 5 h 30"/>
                <a:gd name="T26" fmla="*/ 8 w 25"/>
                <a:gd name="T27" fmla="*/ 8 h 30"/>
                <a:gd name="T28" fmla="*/ 6 w 25"/>
                <a:gd name="T29" fmla="*/ 15 h 30"/>
                <a:gd name="T30" fmla="*/ 8 w 25"/>
                <a:gd name="T31" fmla="*/ 23 h 30"/>
                <a:gd name="T32" fmla="*/ 13 w 25"/>
                <a:gd name="T33" fmla="*/ 25 h 30"/>
                <a:gd name="T34" fmla="*/ 17 w 25"/>
                <a:gd name="T35" fmla="*/ 24 h 30"/>
                <a:gd name="T36" fmla="*/ 19 w 25"/>
                <a:gd name="T37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30">
                  <a:moveTo>
                    <a:pt x="19" y="19"/>
                  </a:moveTo>
                  <a:cubicBezTo>
                    <a:pt x="25" y="21"/>
                    <a:pt x="25" y="21"/>
                    <a:pt x="25" y="21"/>
                  </a:cubicBezTo>
                  <a:cubicBezTo>
                    <a:pt x="24" y="24"/>
                    <a:pt x="22" y="26"/>
                    <a:pt x="20" y="28"/>
                  </a:cubicBezTo>
                  <a:cubicBezTo>
                    <a:pt x="18" y="29"/>
                    <a:pt x="16" y="30"/>
                    <a:pt x="13" y="30"/>
                  </a:cubicBezTo>
                  <a:cubicBezTo>
                    <a:pt x="9" y="30"/>
                    <a:pt x="6" y="29"/>
                    <a:pt x="4" y="26"/>
                  </a:cubicBezTo>
                  <a:cubicBezTo>
                    <a:pt x="1" y="23"/>
                    <a:pt x="0" y="20"/>
                    <a:pt x="0" y="15"/>
                  </a:cubicBezTo>
                  <a:cubicBezTo>
                    <a:pt x="0" y="11"/>
                    <a:pt x="1" y="7"/>
                    <a:pt x="4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7" y="0"/>
                    <a:pt x="20" y="2"/>
                    <a:pt x="22" y="4"/>
                  </a:cubicBezTo>
                  <a:cubicBezTo>
                    <a:pt x="23" y="5"/>
                    <a:pt x="24" y="7"/>
                    <a:pt x="25" y="9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9"/>
                    <a:pt x="18" y="8"/>
                    <a:pt x="17" y="7"/>
                  </a:cubicBezTo>
                  <a:cubicBezTo>
                    <a:pt x="16" y="6"/>
                    <a:pt x="14" y="5"/>
                    <a:pt x="13" y="5"/>
                  </a:cubicBezTo>
                  <a:cubicBezTo>
                    <a:pt x="11" y="5"/>
                    <a:pt x="9" y="6"/>
                    <a:pt x="8" y="8"/>
                  </a:cubicBezTo>
                  <a:cubicBezTo>
                    <a:pt x="7" y="9"/>
                    <a:pt x="6" y="12"/>
                    <a:pt x="6" y="15"/>
                  </a:cubicBezTo>
                  <a:cubicBezTo>
                    <a:pt x="6" y="19"/>
                    <a:pt x="7" y="21"/>
                    <a:pt x="8" y="23"/>
                  </a:cubicBezTo>
                  <a:cubicBezTo>
                    <a:pt x="9" y="24"/>
                    <a:pt x="11" y="25"/>
                    <a:pt x="13" y="25"/>
                  </a:cubicBezTo>
                  <a:cubicBezTo>
                    <a:pt x="14" y="25"/>
                    <a:pt x="16" y="24"/>
                    <a:pt x="17" y="24"/>
                  </a:cubicBezTo>
                  <a:cubicBezTo>
                    <a:pt x="18" y="23"/>
                    <a:pt x="19" y="21"/>
                    <a:pt x="19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红-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9C2E3-AFCA-478E-965B-BCB6B2C94C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56E37-25F9-48DB-B4D8-5875A04DC0B5}" type="slidenum">
              <a:rPr lang="zh-CN" altLang="en-US" smtClean="0"/>
            </a:fld>
            <a:endParaRPr lang="zh-CN" altLang="en-US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1052960" y="161886"/>
            <a:ext cx="748897" cy="561471"/>
            <a:chOff x="2036763" y="-752475"/>
            <a:chExt cx="4411662" cy="4410075"/>
          </a:xfrm>
          <a:solidFill>
            <a:srgbClr val="C00000"/>
          </a:solidFill>
        </p:grpSpPr>
        <p:sp>
          <p:nvSpPr>
            <p:cNvPr id="15" name="Freeform 5"/>
            <p:cNvSpPr/>
            <p:nvPr userDrawn="1"/>
          </p:nvSpPr>
          <p:spPr bwMode="auto">
            <a:xfrm>
              <a:off x="3675063" y="88900"/>
              <a:ext cx="2022475" cy="1638300"/>
            </a:xfrm>
            <a:custGeom>
              <a:avLst/>
              <a:gdLst>
                <a:gd name="T0" fmla="*/ 830 w 1274"/>
                <a:gd name="T1" fmla="*/ 396 h 1032"/>
                <a:gd name="T2" fmla="*/ 396 w 1274"/>
                <a:gd name="T3" fmla="*/ 598 h 1032"/>
                <a:gd name="T4" fmla="*/ 0 w 1274"/>
                <a:gd name="T5" fmla="*/ 1032 h 1032"/>
                <a:gd name="T6" fmla="*/ 444 w 1274"/>
                <a:gd name="T7" fmla="*/ 1032 h 1032"/>
                <a:gd name="T8" fmla="*/ 1274 w 1274"/>
                <a:gd name="T9" fmla="*/ 0 h 1032"/>
                <a:gd name="T10" fmla="*/ 830 w 1274"/>
                <a:gd name="T11" fmla="*/ 396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4" h="1032">
                  <a:moveTo>
                    <a:pt x="830" y="396"/>
                  </a:moveTo>
                  <a:lnTo>
                    <a:pt x="396" y="598"/>
                  </a:lnTo>
                  <a:lnTo>
                    <a:pt x="0" y="1032"/>
                  </a:lnTo>
                  <a:lnTo>
                    <a:pt x="444" y="1032"/>
                  </a:lnTo>
                  <a:lnTo>
                    <a:pt x="1274" y="0"/>
                  </a:lnTo>
                  <a:lnTo>
                    <a:pt x="830" y="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6"/>
            <p:cNvSpPr>
              <a:spLocks noEditPoints="1"/>
            </p:cNvSpPr>
            <p:nvPr userDrawn="1"/>
          </p:nvSpPr>
          <p:spPr bwMode="auto">
            <a:xfrm>
              <a:off x="2036763" y="-752475"/>
              <a:ext cx="4411662" cy="4410075"/>
            </a:xfrm>
            <a:custGeom>
              <a:avLst/>
              <a:gdLst>
                <a:gd name="T0" fmla="*/ 288 w 288"/>
                <a:gd name="T1" fmla="*/ 0 h 288"/>
                <a:gd name="T2" fmla="*/ 225 w 288"/>
                <a:gd name="T3" fmla="*/ 46 h 288"/>
                <a:gd name="T4" fmla="*/ 137 w 288"/>
                <a:gd name="T5" fmla="*/ 15 h 288"/>
                <a:gd name="T6" fmla="*/ 0 w 288"/>
                <a:gd name="T7" fmla="*/ 152 h 288"/>
                <a:gd name="T8" fmla="*/ 137 w 288"/>
                <a:gd name="T9" fmla="*/ 288 h 288"/>
                <a:gd name="T10" fmla="*/ 274 w 288"/>
                <a:gd name="T11" fmla="*/ 152 h 288"/>
                <a:gd name="T12" fmla="*/ 255 w 288"/>
                <a:gd name="T13" fmla="*/ 83 h 288"/>
                <a:gd name="T14" fmla="*/ 288 w 288"/>
                <a:gd name="T15" fmla="*/ 0 h 288"/>
                <a:gd name="T16" fmla="*/ 156 w 288"/>
                <a:gd name="T17" fmla="*/ 29 h 288"/>
                <a:gd name="T18" fmla="*/ 220 w 288"/>
                <a:gd name="T19" fmla="*/ 49 h 288"/>
                <a:gd name="T20" fmla="*/ 48 w 288"/>
                <a:gd name="T21" fmla="*/ 127 h 288"/>
                <a:gd name="T22" fmla="*/ 156 w 288"/>
                <a:gd name="T23" fmla="*/ 29 h 288"/>
                <a:gd name="T24" fmla="*/ 265 w 288"/>
                <a:gd name="T25" fmla="*/ 138 h 288"/>
                <a:gd name="T26" fmla="*/ 156 w 288"/>
                <a:gd name="T27" fmla="*/ 246 h 288"/>
                <a:gd name="T28" fmla="*/ 48 w 288"/>
                <a:gd name="T29" fmla="*/ 138 h 288"/>
                <a:gd name="T30" fmla="*/ 48 w 288"/>
                <a:gd name="T31" fmla="*/ 127 h 288"/>
                <a:gd name="T32" fmla="*/ 117 w 288"/>
                <a:gd name="T33" fmla="*/ 146 h 288"/>
                <a:gd name="T34" fmla="*/ 146 w 288"/>
                <a:gd name="T35" fmla="*/ 115 h 288"/>
                <a:gd name="T36" fmla="*/ 146 w 288"/>
                <a:gd name="T37" fmla="*/ 115 h 288"/>
                <a:gd name="T38" fmla="*/ 147 w 288"/>
                <a:gd name="T39" fmla="*/ 115 h 288"/>
                <a:gd name="T40" fmla="*/ 191 w 288"/>
                <a:gd name="T41" fmla="*/ 93 h 288"/>
                <a:gd name="T42" fmla="*/ 237 w 288"/>
                <a:gd name="T43" fmla="*/ 53 h 288"/>
                <a:gd name="T44" fmla="*/ 261 w 288"/>
                <a:gd name="T45" fmla="*/ 32 h 288"/>
                <a:gd name="T46" fmla="*/ 163 w 288"/>
                <a:gd name="T47" fmla="*/ 155 h 288"/>
                <a:gd name="T48" fmla="*/ 239 w 288"/>
                <a:gd name="T49" fmla="*/ 176 h 288"/>
                <a:gd name="T50" fmla="*/ 253 w 288"/>
                <a:gd name="T51" fmla="*/ 89 h 288"/>
                <a:gd name="T52" fmla="*/ 265 w 288"/>
                <a:gd name="T53" fmla="*/ 13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8" h="288">
                  <a:moveTo>
                    <a:pt x="288" y="0"/>
                  </a:moveTo>
                  <a:cubicBezTo>
                    <a:pt x="288" y="0"/>
                    <a:pt x="266" y="20"/>
                    <a:pt x="225" y="46"/>
                  </a:cubicBezTo>
                  <a:cubicBezTo>
                    <a:pt x="201" y="27"/>
                    <a:pt x="170" y="15"/>
                    <a:pt x="137" y="15"/>
                  </a:cubicBezTo>
                  <a:cubicBezTo>
                    <a:pt x="61" y="15"/>
                    <a:pt x="0" y="76"/>
                    <a:pt x="0" y="152"/>
                  </a:cubicBezTo>
                  <a:cubicBezTo>
                    <a:pt x="0" y="227"/>
                    <a:pt x="61" y="288"/>
                    <a:pt x="137" y="288"/>
                  </a:cubicBezTo>
                  <a:cubicBezTo>
                    <a:pt x="213" y="288"/>
                    <a:pt x="274" y="227"/>
                    <a:pt x="274" y="152"/>
                  </a:cubicBezTo>
                  <a:cubicBezTo>
                    <a:pt x="274" y="126"/>
                    <a:pt x="267" y="103"/>
                    <a:pt x="255" y="83"/>
                  </a:cubicBezTo>
                  <a:cubicBezTo>
                    <a:pt x="262" y="57"/>
                    <a:pt x="273" y="28"/>
                    <a:pt x="288" y="0"/>
                  </a:cubicBezTo>
                  <a:moveTo>
                    <a:pt x="156" y="29"/>
                  </a:moveTo>
                  <a:cubicBezTo>
                    <a:pt x="180" y="29"/>
                    <a:pt x="202" y="36"/>
                    <a:pt x="220" y="49"/>
                  </a:cubicBezTo>
                  <a:cubicBezTo>
                    <a:pt x="179" y="74"/>
                    <a:pt x="122" y="104"/>
                    <a:pt x="48" y="127"/>
                  </a:cubicBezTo>
                  <a:cubicBezTo>
                    <a:pt x="53" y="72"/>
                    <a:pt x="100" y="29"/>
                    <a:pt x="156" y="29"/>
                  </a:cubicBezTo>
                  <a:moveTo>
                    <a:pt x="265" y="138"/>
                  </a:moveTo>
                  <a:cubicBezTo>
                    <a:pt x="265" y="198"/>
                    <a:pt x="216" y="246"/>
                    <a:pt x="156" y="246"/>
                  </a:cubicBezTo>
                  <a:cubicBezTo>
                    <a:pt x="96" y="246"/>
                    <a:pt x="48" y="198"/>
                    <a:pt x="48" y="138"/>
                  </a:cubicBezTo>
                  <a:cubicBezTo>
                    <a:pt x="48" y="134"/>
                    <a:pt x="48" y="131"/>
                    <a:pt x="48" y="127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46" y="115"/>
                    <a:pt x="146" y="115"/>
                    <a:pt x="146" y="115"/>
                  </a:cubicBezTo>
                  <a:cubicBezTo>
                    <a:pt x="146" y="115"/>
                    <a:pt x="146" y="115"/>
                    <a:pt x="146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91" y="93"/>
                    <a:pt x="191" y="93"/>
                    <a:pt x="191" y="93"/>
                  </a:cubicBezTo>
                  <a:cubicBezTo>
                    <a:pt x="237" y="53"/>
                    <a:pt x="237" y="53"/>
                    <a:pt x="237" y="53"/>
                  </a:cubicBezTo>
                  <a:cubicBezTo>
                    <a:pt x="261" y="32"/>
                    <a:pt x="261" y="32"/>
                    <a:pt x="261" y="32"/>
                  </a:cubicBezTo>
                  <a:cubicBezTo>
                    <a:pt x="163" y="155"/>
                    <a:pt x="163" y="155"/>
                    <a:pt x="163" y="155"/>
                  </a:cubicBezTo>
                  <a:cubicBezTo>
                    <a:pt x="239" y="176"/>
                    <a:pt x="239" y="176"/>
                    <a:pt x="239" y="176"/>
                  </a:cubicBezTo>
                  <a:cubicBezTo>
                    <a:pt x="240" y="164"/>
                    <a:pt x="242" y="131"/>
                    <a:pt x="253" y="89"/>
                  </a:cubicBezTo>
                  <a:cubicBezTo>
                    <a:pt x="261" y="103"/>
                    <a:pt x="265" y="120"/>
                    <a:pt x="265" y="1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7"/>
            <p:cNvSpPr>
              <a:spLocks noEditPoints="1"/>
            </p:cNvSpPr>
            <p:nvPr userDrawn="1"/>
          </p:nvSpPr>
          <p:spPr bwMode="auto">
            <a:xfrm>
              <a:off x="3675063" y="2125663"/>
              <a:ext cx="428625" cy="428625"/>
            </a:xfrm>
            <a:custGeom>
              <a:avLst/>
              <a:gdLst>
                <a:gd name="T0" fmla="*/ 270 w 270"/>
                <a:gd name="T1" fmla="*/ 270 h 270"/>
                <a:gd name="T2" fmla="*/ 212 w 270"/>
                <a:gd name="T3" fmla="*/ 270 h 270"/>
                <a:gd name="T4" fmla="*/ 193 w 270"/>
                <a:gd name="T5" fmla="*/ 212 h 270"/>
                <a:gd name="T6" fmla="*/ 77 w 270"/>
                <a:gd name="T7" fmla="*/ 212 h 270"/>
                <a:gd name="T8" fmla="*/ 58 w 270"/>
                <a:gd name="T9" fmla="*/ 270 h 270"/>
                <a:gd name="T10" fmla="*/ 0 w 270"/>
                <a:gd name="T11" fmla="*/ 270 h 270"/>
                <a:gd name="T12" fmla="*/ 106 w 270"/>
                <a:gd name="T13" fmla="*/ 0 h 270"/>
                <a:gd name="T14" fmla="*/ 164 w 270"/>
                <a:gd name="T15" fmla="*/ 0 h 270"/>
                <a:gd name="T16" fmla="*/ 270 w 270"/>
                <a:gd name="T17" fmla="*/ 270 h 270"/>
                <a:gd name="T18" fmla="*/ 174 w 270"/>
                <a:gd name="T19" fmla="*/ 164 h 270"/>
                <a:gd name="T20" fmla="*/ 135 w 270"/>
                <a:gd name="T21" fmla="*/ 68 h 270"/>
                <a:gd name="T22" fmla="*/ 97 w 270"/>
                <a:gd name="T23" fmla="*/ 164 h 270"/>
                <a:gd name="T24" fmla="*/ 174 w 270"/>
                <a:gd name="T25" fmla="*/ 164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0" h="270">
                  <a:moveTo>
                    <a:pt x="270" y="270"/>
                  </a:moveTo>
                  <a:lnTo>
                    <a:pt x="212" y="270"/>
                  </a:lnTo>
                  <a:lnTo>
                    <a:pt x="193" y="212"/>
                  </a:lnTo>
                  <a:lnTo>
                    <a:pt x="77" y="212"/>
                  </a:lnTo>
                  <a:lnTo>
                    <a:pt x="58" y="270"/>
                  </a:lnTo>
                  <a:lnTo>
                    <a:pt x="0" y="270"/>
                  </a:lnTo>
                  <a:lnTo>
                    <a:pt x="106" y="0"/>
                  </a:lnTo>
                  <a:lnTo>
                    <a:pt x="164" y="0"/>
                  </a:lnTo>
                  <a:lnTo>
                    <a:pt x="270" y="270"/>
                  </a:lnTo>
                  <a:close/>
                  <a:moveTo>
                    <a:pt x="174" y="164"/>
                  </a:moveTo>
                  <a:lnTo>
                    <a:pt x="135" y="68"/>
                  </a:lnTo>
                  <a:lnTo>
                    <a:pt x="97" y="164"/>
                  </a:lnTo>
                  <a:lnTo>
                    <a:pt x="174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8"/>
            <p:cNvSpPr/>
            <p:nvPr userDrawn="1"/>
          </p:nvSpPr>
          <p:spPr bwMode="auto">
            <a:xfrm>
              <a:off x="4119563" y="2125663"/>
              <a:ext cx="414337" cy="428625"/>
            </a:xfrm>
            <a:custGeom>
              <a:avLst/>
              <a:gdLst>
                <a:gd name="T0" fmla="*/ 96 w 261"/>
                <a:gd name="T1" fmla="*/ 270 h 270"/>
                <a:gd name="T2" fmla="*/ 0 w 261"/>
                <a:gd name="T3" fmla="*/ 0 h 270"/>
                <a:gd name="T4" fmla="*/ 58 w 261"/>
                <a:gd name="T5" fmla="*/ 0 h 270"/>
                <a:gd name="T6" fmla="*/ 135 w 261"/>
                <a:gd name="T7" fmla="*/ 203 h 270"/>
                <a:gd name="T8" fmla="*/ 203 w 261"/>
                <a:gd name="T9" fmla="*/ 0 h 270"/>
                <a:gd name="T10" fmla="*/ 261 w 261"/>
                <a:gd name="T11" fmla="*/ 0 h 270"/>
                <a:gd name="T12" fmla="*/ 164 w 261"/>
                <a:gd name="T13" fmla="*/ 270 h 270"/>
                <a:gd name="T14" fmla="*/ 96 w 261"/>
                <a:gd name="T15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1" h="270">
                  <a:moveTo>
                    <a:pt x="96" y="270"/>
                  </a:moveTo>
                  <a:lnTo>
                    <a:pt x="0" y="0"/>
                  </a:lnTo>
                  <a:lnTo>
                    <a:pt x="58" y="0"/>
                  </a:lnTo>
                  <a:lnTo>
                    <a:pt x="135" y="203"/>
                  </a:lnTo>
                  <a:lnTo>
                    <a:pt x="203" y="0"/>
                  </a:lnTo>
                  <a:lnTo>
                    <a:pt x="261" y="0"/>
                  </a:lnTo>
                  <a:lnTo>
                    <a:pt x="164" y="270"/>
                  </a:lnTo>
                  <a:lnTo>
                    <a:pt x="96" y="2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Rectangle 9"/>
            <p:cNvSpPr>
              <a:spLocks noChangeArrowheads="1"/>
            </p:cNvSpPr>
            <p:nvPr userDrawn="1"/>
          </p:nvSpPr>
          <p:spPr bwMode="auto">
            <a:xfrm>
              <a:off x="4624388" y="2125663"/>
              <a:ext cx="92075" cy="428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0"/>
            <p:cNvSpPr/>
            <p:nvPr userDrawn="1"/>
          </p:nvSpPr>
          <p:spPr bwMode="auto">
            <a:xfrm>
              <a:off x="4840288" y="2111375"/>
              <a:ext cx="382587" cy="458788"/>
            </a:xfrm>
            <a:custGeom>
              <a:avLst/>
              <a:gdLst>
                <a:gd name="T0" fmla="*/ 19 w 25"/>
                <a:gd name="T1" fmla="*/ 19 h 30"/>
                <a:gd name="T2" fmla="*/ 25 w 25"/>
                <a:gd name="T3" fmla="*/ 21 h 30"/>
                <a:gd name="T4" fmla="*/ 20 w 25"/>
                <a:gd name="T5" fmla="*/ 28 h 30"/>
                <a:gd name="T6" fmla="*/ 13 w 25"/>
                <a:gd name="T7" fmla="*/ 30 h 30"/>
                <a:gd name="T8" fmla="*/ 4 w 25"/>
                <a:gd name="T9" fmla="*/ 26 h 30"/>
                <a:gd name="T10" fmla="*/ 0 w 25"/>
                <a:gd name="T11" fmla="*/ 15 h 30"/>
                <a:gd name="T12" fmla="*/ 4 w 25"/>
                <a:gd name="T13" fmla="*/ 4 h 30"/>
                <a:gd name="T14" fmla="*/ 13 w 25"/>
                <a:gd name="T15" fmla="*/ 0 h 30"/>
                <a:gd name="T16" fmla="*/ 22 w 25"/>
                <a:gd name="T17" fmla="*/ 4 h 30"/>
                <a:gd name="T18" fmla="*/ 25 w 25"/>
                <a:gd name="T19" fmla="*/ 9 h 30"/>
                <a:gd name="T20" fmla="*/ 19 w 25"/>
                <a:gd name="T21" fmla="*/ 10 h 30"/>
                <a:gd name="T22" fmla="*/ 17 w 25"/>
                <a:gd name="T23" fmla="*/ 7 h 30"/>
                <a:gd name="T24" fmla="*/ 13 w 25"/>
                <a:gd name="T25" fmla="*/ 5 h 30"/>
                <a:gd name="T26" fmla="*/ 8 w 25"/>
                <a:gd name="T27" fmla="*/ 8 h 30"/>
                <a:gd name="T28" fmla="*/ 6 w 25"/>
                <a:gd name="T29" fmla="*/ 15 h 30"/>
                <a:gd name="T30" fmla="*/ 8 w 25"/>
                <a:gd name="T31" fmla="*/ 23 h 30"/>
                <a:gd name="T32" fmla="*/ 13 w 25"/>
                <a:gd name="T33" fmla="*/ 25 h 30"/>
                <a:gd name="T34" fmla="*/ 17 w 25"/>
                <a:gd name="T35" fmla="*/ 24 h 30"/>
                <a:gd name="T36" fmla="*/ 19 w 25"/>
                <a:gd name="T37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30">
                  <a:moveTo>
                    <a:pt x="19" y="19"/>
                  </a:moveTo>
                  <a:cubicBezTo>
                    <a:pt x="25" y="21"/>
                    <a:pt x="25" y="21"/>
                    <a:pt x="25" y="21"/>
                  </a:cubicBezTo>
                  <a:cubicBezTo>
                    <a:pt x="24" y="24"/>
                    <a:pt x="22" y="26"/>
                    <a:pt x="20" y="28"/>
                  </a:cubicBezTo>
                  <a:cubicBezTo>
                    <a:pt x="18" y="29"/>
                    <a:pt x="16" y="30"/>
                    <a:pt x="13" y="30"/>
                  </a:cubicBezTo>
                  <a:cubicBezTo>
                    <a:pt x="9" y="30"/>
                    <a:pt x="6" y="29"/>
                    <a:pt x="4" y="26"/>
                  </a:cubicBezTo>
                  <a:cubicBezTo>
                    <a:pt x="1" y="23"/>
                    <a:pt x="0" y="20"/>
                    <a:pt x="0" y="15"/>
                  </a:cubicBezTo>
                  <a:cubicBezTo>
                    <a:pt x="0" y="11"/>
                    <a:pt x="1" y="7"/>
                    <a:pt x="4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7" y="0"/>
                    <a:pt x="20" y="2"/>
                    <a:pt x="22" y="4"/>
                  </a:cubicBezTo>
                  <a:cubicBezTo>
                    <a:pt x="23" y="5"/>
                    <a:pt x="24" y="7"/>
                    <a:pt x="25" y="9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9"/>
                    <a:pt x="18" y="8"/>
                    <a:pt x="17" y="7"/>
                  </a:cubicBezTo>
                  <a:cubicBezTo>
                    <a:pt x="16" y="6"/>
                    <a:pt x="14" y="5"/>
                    <a:pt x="13" y="5"/>
                  </a:cubicBezTo>
                  <a:cubicBezTo>
                    <a:pt x="11" y="5"/>
                    <a:pt x="9" y="6"/>
                    <a:pt x="8" y="8"/>
                  </a:cubicBezTo>
                  <a:cubicBezTo>
                    <a:pt x="7" y="9"/>
                    <a:pt x="6" y="12"/>
                    <a:pt x="6" y="15"/>
                  </a:cubicBezTo>
                  <a:cubicBezTo>
                    <a:pt x="6" y="19"/>
                    <a:pt x="7" y="21"/>
                    <a:pt x="8" y="23"/>
                  </a:cubicBezTo>
                  <a:cubicBezTo>
                    <a:pt x="9" y="24"/>
                    <a:pt x="11" y="25"/>
                    <a:pt x="13" y="25"/>
                  </a:cubicBezTo>
                  <a:cubicBezTo>
                    <a:pt x="14" y="25"/>
                    <a:pt x="16" y="24"/>
                    <a:pt x="17" y="24"/>
                  </a:cubicBezTo>
                  <a:cubicBezTo>
                    <a:pt x="18" y="23"/>
                    <a:pt x="19" y="21"/>
                    <a:pt x="19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红-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871" y="0"/>
            <a:ext cx="12815475" cy="6858000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-312712" y="2636912"/>
            <a:ext cx="4504012" cy="4502392"/>
            <a:chOff x="2036763" y="-752475"/>
            <a:chExt cx="4411662" cy="4410075"/>
          </a:xfrm>
          <a:solidFill>
            <a:srgbClr val="FFC000">
              <a:alpha val="15000"/>
            </a:srgbClr>
          </a:solidFill>
        </p:grpSpPr>
        <p:sp>
          <p:nvSpPr>
            <p:cNvPr id="23" name="Freeform 5"/>
            <p:cNvSpPr/>
            <p:nvPr userDrawn="1"/>
          </p:nvSpPr>
          <p:spPr bwMode="auto">
            <a:xfrm>
              <a:off x="3675063" y="88900"/>
              <a:ext cx="2022475" cy="1638300"/>
            </a:xfrm>
            <a:custGeom>
              <a:avLst/>
              <a:gdLst>
                <a:gd name="T0" fmla="*/ 830 w 1274"/>
                <a:gd name="T1" fmla="*/ 396 h 1032"/>
                <a:gd name="T2" fmla="*/ 396 w 1274"/>
                <a:gd name="T3" fmla="*/ 598 h 1032"/>
                <a:gd name="T4" fmla="*/ 0 w 1274"/>
                <a:gd name="T5" fmla="*/ 1032 h 1032"/>
                <a:gd name="T6" fmla="*/ 444 w 1274"/>
                <a:gd name="T7" fmla="*/ 1032 h 1032"/>
                <a:gd name="T8" fmla="*/ 1274 w 1274"/>
                <a:gd name="T9" fmla="*/ 0 h 1032"/>
                <a:gd name="T10" fmla="*/ 830 w 1274"/>
                <a:gd name="T11" fmla="*/ 396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4" h="1032">
                  <a:moveTo>
                    <a:pt x="830" y="396"/>
                  </a:moveTo>
                  <a:lnTo>
                    <a:pt x="396" y="598"/>
                  </a:lnTo>
                  <a:lnTo>
                    <a:pt x="0" y="1032"/>
                  </a:lnTo>
                  <a:lnTo>
                    <a:pt x="444" y="1032"/>
                  </a:lnTo>
                  <a:lnTo>
                    <a:pt x="1274" y="0"/>
                  </a:lnTo>
                  <a:lnTo>
                    <a:pt x="830" y="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6"/>
            <p:cNvSpPr>
              <a:spLocks noEditPoints="1"/>
            </p:cNvSpPr>
            <p:nvPr userDrawn="1"/>
          </p:nvSpPr>
          <p:spPr bwMode="auto">
            <a:xfrm>
              <a:off x="2036763" y="-752475"/>
              <a:ext cx="4411662" cy="4410075"/>
            </a:xfrm>
            <a:custGeom>
              <a:avLst/>
              <a:gdLst>
                <a:gd name="T0" fmla="*/ 288 w 288"/>
                <a:gd name="T1" fmla="*/ 0 h 288"/>
                <a:gd name="T2" fmla="*/ 225 w 288"/>
                <a:gd name="T3" fmla="*/ 46 h 288"/>
                <a:gd name="T4" fmla="*/ 137 w 288"/>
                <a:gd name="T5" fmla="*/ 15 h 288"/>
                <a:gd name="T6" fmla="*/ 0 w 288"/>
                <a:gd name="T7" fmla="*/ 152 h 288"/>
                <a:gd name="T8" fmla="*/ 137 w 288"/>
                <a:gd name="T9" fmla="*/ 288 h 288"/>
                <a:gd name="T10" fmla="*/ 274 w 288"/>
                <a:gd name="T11" fmla="*/ 152 h 288"/>
                <a:gd name="T12" fmla="*/ 255 w 288"/>
                <a:gd name="T13" fmla="*/ 83 h 288"/>
                <a:gd name="T14" fmla="*/ 288 w 288"/>
                <a:gd name="T15" fmla="*/ 0 h 288"/>
                <a:gd name="T16" fmla="*/ 156 w 288"/>
                <a:gd name="T17" fmla="*/ 29 h 288"/>
                <a:gd name="T18" fmla="*/ 220 w 288"/>
                <a:gd name="T19" fmla="*/ 49 h 288"/>
                <a:gd name="T20" fmla="*/ 48 w 288"/>
                <a:gd name="T21" fmla="*/ 127 h 288"/>
                <a:gd name="T22" fmla="*/ 156 w 288"/>
                <a:gd name="T23" fmla="*/ 29 h 288"/>
                <a:gd name="T24" fmla="*/ 265 w 288"/>
                <a:gd name="T25" fmla="*/ 138 h 288"/>
                <a:gd name="T26" fmla="*/ 156 w 288"/>
                <a:gd name="T27" fmla="*/ 246 h 288"/>
                <a:gd name="T28" fmla="*/ 48 w 288"/>
                <a:gd name="T29" fmla="*/ 138 h 288"/>
                <a:gd name="T30" fmla="*/ 48 w 288"/>
                <a:gd name="T31" fmla="*/ 127 h 288"/>
                <a:gd name="T32" fmla="*/ 117 w 288"/>
                <a:gd name="T33" fmla="*/ 146 h 288"/>
                <a:gd name="T34" fmla="*/ 146 w 288"/>
                <a:gd name="T35" fmla="*/ 115 h 288"/>
                <a:gd name="T36" fmla="*/ 146 w 288"/>
                <a:gd name="T37" fmla="*/ 115 h 288"/>
                <a:gd name="T38" fmla="*/ 147 w 288"/>
                <a:gd name="T39" fmla="*/ 115 h 288"/>
                <a:gd name="T40" fmla="*/ 191 w 288"/>
                <a:gd name="T41" fmla="*/ 93 h 288"/>
                <a:gd name="T42" fmla="*/ 237 w 288"/>
                <a:gd name="T43" fmla="*/ 53 h 288"/>
                <a:gd name="T44" fmla="*/ 261 w 288"/>
                <a:gd name="T45" fmla="*/ 32 h 288"/>
                <a:gd name="T46" fmla="*/ 163 w 288"/>
                <a:gd name="T47" fmla="*/ 155 h 288"/>
                <a:gd name="T48" fmla="*/ 239 w 288"/>
                <a:gd name="T49" fmla="*/ 176 h 288"/>
                <a:gd name="T50" fmla="*/ 253 w 288"/>
                <a:gd name="T51" fmla="*/ 89 h 288"/>
                <a:gd name="T52" fmla="*/ 265 w 288"/>
                <a:gd name="T53" fmla="*/ 13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8" h="288">
                  <a:moveTo>
                    <a:pt x="288" y="0"/>
                  </a:moveTo>
                  <a:cubicBezTo>
                    <a:pt x="288" y="0"/>
                    <a:pt x="266" y="20"/>
                    <a:pt x="225" y="46"/>
                  </a:cubicBezTo>
                  <a:cubicBezTo>
                    <a:pt x="201" y="27"/>
                    <a:pt x="170" y="15"/>
                    <a:pt x="137" y="15"/>
                  </a:cubicBezTo>
                  <a:cubicBezTo>
                    <a:pt x="61" y="15"/>
                    <a:pt x="0" y="76"/>
                    <a:pt x="0" y="152"/>
                  </a:cubicBezTo>
                  <a:cubicBezTo>
                    <a:pt x="0" y="227"/>
                    <a:pt x="61" y="288"/>
                    <a:pt x="137" y="288"/>
                  </a:cubicBezTo>
                  <a:cubicBezTo>
                    <a:pt x="213" y="288"/>
                    <a:pt x="274" y="227"/>
                    <a:pt x="274" y="152"/>
                  </a:cubicBezTo>
                  <a:cubicBezTo>
                    <a:pt x="274" y="126"/>
                    <a:pt x="267" y="103"/>
                    <a:pt x="255" y="83"/>
                  </a:cubicBezTo>
                  <a:cubicBezTo>
                    <a:pt x="262" y="57"/>
                    <a:pt x="273" y="28"/>
                    <a:pt x="288" y="0"/>
                  </a:cubicBezTo>
                  <a:moveTo>
                    <a:pt x="156" y="29"/>
                  </a:moveTo>
                  <a:cubicBezTo>
                    <a:pt x="180" y="29"/>
                    <a:pt x="202" y="36"/>
                    <a:pt x="220" y="49"/>
                  </a:cubicBezTo>
                  <a:cubicBezTo>
                    <a:pt x="179" y="74"/>
                    <a:pt x="122" y="104"/>
                    <a:pt x="48" y="127"/>
                  </a:cubicBezTo>
                  <a:cubicBezTo>
                    <a:pt x="53" y="72"/>
                    <a:pt x="100" y="29"/>
                    <a:pt x="156" y="29"/>
                  </a:cubicBezTo>
                  <a:moveTo>
                    <a:pt x="265" y="138"/>
                  </a:moveTo>
                  <a:cubicBezTo>
                    <a:pt x="265" y="198"/>
                    <a:pt x="216" y="246"/>
                    <a:pt x="156" y="246"/>
                  </a:cubicBezTo>
                  <a:cubicBezTo>
                    <a:pt x="96" y="246"/>
                    <a:pt x="48" y="198"/>
                    <a:pt x="48" y="138"/>
                  </a:cubicBezTo>
                  <a:cubicBezTo>
                    <a:pt x="48" y="134"/>
                    <a:pt x="48" y="131"/>
                    <a:pt x="48" y="127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46" y="115"/>
                    <a:pt x="146" y="115"/>
                    <a:pt x="146" y="115"/>
                  </a:cubicBezTo>
                  <a:cubicBezTo>
                    <a:pt x="146" y="115"/>
                    <a:pt x="146" y="115"/>
                    <a:pt x="146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91" y="93"/>
                    <a:pt x="191" y="93"/>
                    <a:pt x="191" y="93"/>
                  </a:cubicBezTo>
                  <a:cubicBezTo>
                    <a:pt x="237" y="53"/>
                    <a:pt x="237" y="53"/>
                    <a:pt x="237" y="53"/>
                  </a:cubicBezTo>
                  <a:cubicBezTo>
                    <a:pt x="261" y="32"/>
                    <a:pt x="261" y="32"/>
                    <a:pt x="261" y="32"/>
                  </a:cubicBezTo>
                  <a:cubicBezTo>
                    <a:pt x="163" y="155"/>
                    <a:pt x="163" y="155"/>
                    <a:pt x="163" y="155"/>
                  </a:cubicBezTo>
                  <a:cubicBezTo>
                    <a:pt x="239" y="176"/>
                    <a:pt x="239" y="176"/>
                    <a:pt x="239" y="176"/>
                  </a:cubicBezTo>
                  <a:cubicBezTo>
                    <a:pt x="240" y="164"/>
                    <a:pt x="242" y="131"/>
                    <a:pt x="253" y="89"/>
                  </a:cubicBezTo>
                  <a:cubicBezTo>
                    <a:pt x="261" y="103"/>
                    <a:pt x="265" y="120"/>
                    <a:pt x="265" y="1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7"/>
            <p:cNvSpPr>
              <a:spLocks noEditPoints="1"/>
            </p:cNvSpPr>
            <p:nvPr userDrawn="1"/>
          </p:nvSpPr>
          <p:spPr bwMode="auto">
            <a:xfrm>
              <a:off x="3675063" y="2125663"/>
              <a:ext cx="428625" cy="428625"/>
            </a:xfrm>
            <a:custGeom>
              <a:avLst/>
              <a:gdLst>
                <a:gd name="T0" fmla="*/ 270 w 270"/>
                <a:gd name="T1" fmla="*/ 270 h 270"/>
                <a:gd name="T2" fmla="*/ 212 w 270"/>
                <a:gd name="T3" fmla="*/ 270 h 270"/>
                <a:gd name="T4" fmla="*/ 193 w 270"/>
                <a:gd name="T5" fmla="*/ 212 h 270"/>
                <a:gd name="T6" fmla="*/ 77 w 270"/>
                <a:gd name="T7" fmla="*/ 212 h 270"/>
                <a:gd name="T8" fmla="*/ 58 w 270"/>
                <a:gd name="T9" fmla="*/ 270 h 270"/>
                <a:gd name="T10" fmla="*/ 0 w 270"/>
                <a:gd name="T11" fmla="*/ 270 h 270"/>
                <a:gd name="T12" fmla="*/ 106 w 270"/>
                <a:gd name="T13" fmla="*/ 0 h 270"/>
                <a:gd name="T14" fmla="*/ 164 w 270"/>
                <a:gd name="T15" fmla="*/ 0 h 270"/>
                <a:gd name="T16" fmla="*/ 270 w 270"/>
                <a:gd name="T17" fmla="*/ 270 h 270"/>
                <a:gd name="T18" fmla="*/ 174 w 270"/>
                <a:gd name="T19" fmla="*/ 164 h 270"/>
                <a:gd name="T20" fmla="*/ 135 w 270"/>
                <a:gd name="T21" fmla="*/ 68 h 270"/>
                <a:gd name="T22" fmla="*/ 97 w 270"/>
                <a:gd name="T23" fmla="*/ 164 h 270"/>
                <a:gd name="T24" fmla="*/ 174 w 270"/>
                <a:gd name="T25" fmla="*/ 164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0" h="270">
                  <a:moveTo>
                    <a:pt x="270" y="270"/>
                  </a:moveTo>
                  <a:lnTo>
                    <a:pt x="212" y="270"/>
                  </a:lnTo>
                  <a:lnTo>
                    <a:pt x="193" y="212"/>
                  </a:lnTo>
                  <a:lnTo>
                    <a:pt x="77" y="212"/>
                  </a:lnTo>
                  <a:lnTo>
                    <a:pt x="58" y="270"/>
                  </a:lnTo>
                  <a:lnTo>
                    <a:pt x="0" y="270"/>
                  </a:lnTo>
                  <a:lnTo>
                    <a:pt x="106" y="0"/>
                  </a:lnTo>
                  <a:lnTo>
                    <a:pt x="164" y="0"/>
                  </a:lnTo>
                  <a:lnTo>
                    <a:pt x="270" y="270"/>
                  </a:lnTo>
                  <a:close/>
                  <a:moveTo>
                    <a:pt x="174" y="164"/>
                  </a:moveTo>
                  <a:lnTo>
                    <a:pt x="135" y="68"/>
                  </a:lnTo>
                  <a:lnTo>
                    <a:pt x="97" y="164"/>
                  </a:lnTo>
                  <a:lnTo>
                    <a:pt x="174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8"/>
            <p:cNvSpPr/>
            <p:nvPr userDrawn="1"/>
          </p:nvSpPr>
          <p:spPr bwMode="auto">
            <a:xfrm>
              <a:off x="4119563" y="2125663"/>
              <a:ext cx="414337" cy="428625"/>
            </a:xfrm>
            <a:custGeom>
              <a:avLst/>
              <a:gdLst>
                <a:gd name="T0" fmla="*/ 96 w 261"/>
                <a:gd name="T1" fmla="*/ 270 h 270"/>
                <a:gd name="T2" fmla="*/ 0 w 261"/>
                <a:gd name="T3" fmla="*/ 0 h 270"/>
                <a:gd name="T4" fmla="*/ 58 w 261"/>
                <a:gd name="T5" fmla="*/ 0 h 270"/>
                <a:gd name="T6" fmla="*/ 135 w 261"/>
                <a:gd name="T7" fmla="*/ 203 h 270"/>
                <a:gd name="T8" fmla="*/ 203 w 261"/>
                <a:gd name="T9" fmla="*/ 0 h 270"/>
                <a:gd name="T10" fmla="*/ 261 w 261"/>
                <a:gd name="T11" fmla="*/ 0 h 270"/>
                <a:gd name="T12" fmla="*/ 164 w 261"/>
                <a:gd name="T13" fmla="*/ 270 h 270"/>
                <a:gd name="T14" fmla="*/ 96 w 261"/>
                <a:gd name="T15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1" h="270">
                  <a:moveTo>
                    <a:pt x="96" y="270"/>
                  </a:moveTo>
                  <a:lnTo>
                    <a:pt x="0" y="0"/>
                  </a:lnTo>
                  <a:lnTo>
                    <a:pt x="58" y="0"/>
                  </a:lnTo>
                  <a:lnTo>
                    <a:pt x="135" y="203"/>
                  </a:lnTo>
                  <a:lnTo>
                    <a:pt x="203" y="0"/>
                  </a:lnTo>
                  <a:lnTo>
                    <a:pt x="261" y="0"/>
                  </a:lnTo>
                  <a:lnTo>
                    <a:pt x="164" y="270"/>
                  </a:lnTo>
                  <a:lnTo>
                    <a:pt x="96" y="2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Rectangle 9"/>
            <p:cNvSpPr>
              <a:spLocks noChangeArrowheads="1"/>
            </p:cNvSpPr>
            <p:nvPr userDrawn="1"/>
          </p:nvSpPr>
          <p:spPr bwMode="auto">
            <a:xfrm>
              <a:off x="4624388" y="2125663"/>
              <a:ext cx="92075" cy="428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0"/>
            <p:cNvSpPr/>
            <p:nvPr userDrawn="1"/>
          </p:nvSpPr>
          <p:spPr bwMode="auto">
            <a:xfrm>
              <a:off x="4840288" y="2111375"/>
              <a:ext cx="382587" cy="458788"/>
            </a:xfrm>
            <a:custGeom>
              <a:avLst/>
              <a:gdLst>
                <a:gd name="T0" fmla="*/ 19 w 25"/>
                <a:gd name="T1" fmla="*/ 19 h 30"/>
                <a:gd name="T2" fmla="*/ 25 w 25"/>
                <a:gd name="T3" fmla="*/ 21 h 30"/>
                <a:gd name="T4" fmla="*/ 20 w 25"/>
                <a:gd name="T5" fmla="*/ 28 h 30"/>
                <a:gd name="T6" fmla="*/ 13 w 25"/>
                <a:gd name="T7" fmla="*/ 30 h 30"/>
                <a:gd name="T8" fmla="*/ 4 w 25"/>
                <a:gd name="T9" fmla="*/ 26 h 30"/>
                <a:gd name="T10" fmla="*/ 0 w 25"/>
                <a:gd name="T11" fmla="*/ 15 h 30"/>
                <a:gd name="T12" fmla="*/ 4 w 25"/>
                <a:gd name="T13" fmla="*/ 4 h 30"/>
                <a:gd name="T14" fmla="*/ 13 w 25"/>
                <a:gd name="T15" fmla="*/ 0 h 30"/>
                <a:gd name="T16" fmla="*/ 22 w 25"/>
                <a:gd name="T17" fmla="*/ 4 h 30"/>
                <a:gd name="T18" fmla="*/ 25 w 25"/>
                <a:gd name="T19" fmla="*/ 9 h 30"/>
                <a:gd name="T20" fmla="*/ 19 w 25"/>
                <a:gd name="T21" fmla="*/ 10 h 30"/>
                <a:gd name="T22" fmla="*/ 17 w 25"/>
                <a:gd name="T23" fmla="*/ 7 h 30"/>
                <a:gd name="T24" fmla="*/ 13 w 25"/>
                <a:gd name="T25" fmla="*/ 5 h 30"/>
                <a:gd name="T26" fmla="*/ 8 w 25"/>
                <a:gd name="T27" fmla="*/ 8 h 30"/>
                <a:gd name="T28" fmla="*/ 6 w 25"/>
                <a:gd name="T29" fmla="*/ 15 h 30"/>
                <a:gd name="T30" fmla="*/ 8 w 25"/>
                <a:gd name="T31" fmla="*/ 23 h 30"/>
                <a:gd name="T32" fmla="*/ 13 w 25"/>
                <a:gd name="T33" fmla="*/ 25 h 30"/>
                <a:gd name="T34" fmla="*/ 17 w 25"/>
                <a:gd name="T35" fmla="*/ 24 h 30"/>
                <a:gd name="T36" fmla="*/ 19 w 25"/>
                <a:gd name="T37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30">
                  <a:moveTo>
                    <a:pt x="19" y="19"/>
                  </a:moveTo>
                  <a:cubicBezTo>
                    <a:pt x="25" y="21"/>
                    <a:pt x="25" y="21"/>
                    <a:pt x="25" y="21"/>
                  </a:cubicBezTo>
                  <a:cubicBezTo>
                    <a:pt x="24" y="24"/>
                    <a:pt x="22" y="26"/>
                    <a:pt x="20" y="28"/>
                  </a:cubicBezTo>
                  <a:cubicBezTo>
                    <a:pt x="18" y="29"/>
                    <a:pt x="16" y="30"/>
                    <a:pt x="13" y="30"/>
                  </a:cubicBezTo>
                  <a:cubicBezTo>
                    <a:pt x="9" y="30"/>
                    <a:pt x="6" y="29"/>
                    <a:pt x="4" y="26"/>
                  </a:cubicBezTo>
                  <a:cubicBezTo>
                    <a:pt x="1" y="23"/>
                    <a:pt x="0" y="20"/>
                    <a:pt x="0" y="15"/>
                  </a:cubicBezTo>
                  <a:cubicBezTo>
                    <a:pt x="0" y="11"/>
                    <a:pt x="1" y="7"/>
                    <a:pt x="4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7" y="0"/>
                    <a:pt x="20" y="2"/>
                    <a:pt x="22" y="4"/>
                  </a:cubicBezTo>
                  <a:cubicBezTo>
                    <a:pt x="23" y="5"/>
                    <a:pt x="24" y="7"/>
                    <a:pt x="25" y="9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9"/>
                    <a:pt x="18" y="8"/>
                    <a:pt x="17" y="7"/>
                  </a:cubicBezTo>
                  <a:cubicBezTo>
                    <a:pt x="16" y="6"/>
                    <a:pt x="14" y="5"/>
                    <a:pt x="13" y="5"/>
                  </a:cubicBezTo>
                  <a:cubicBezTo>
                    <a:pt x="11" y="5"/>
                    <a:pt x="9" y="6"/>
                    <a:pt x="8" y="8"/>
                  </a:cubicBezTo>
                  <a:cubicBezTo>
                    <a:pt x="7" y="9"/>
                    <a:pt x="6" y="12"/>
                    <a:pt x="6" y="15"/>
                  </a:cubicBezTo>
                  <a:cubicBezTo>
                    <a:pt x="6" y="19"/>
                    <a:pt x="7" y="21"/>
                    <a:pt x="8" y="23"/>
                  </a:cubicBezTo>
                  <a:cubicBezTo>
                    <a:pt x="9" y="24"/>
                    <a:pt x="11" y="25"/>
                    <a:pt x="13" y="25"/>
                  </a:cubicBezTo>
                  <a:cubicBezTo>
                    <a:pt x="14" y="25"/>
                    <a:pt x="16" y="24"/>
                    <a:pt x="17" y="24"/>
                  </a:cubicBezTo>
                  <a:cubicBezTo>
                    <a:pt x="18" y="23"/>
                    <a:pt x="19" y="21"/>
                    <a:pt x="19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红-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 flipV="1">
            <a:off x="0" y="822712"/>
            <a:ext cx="12191347" cy="60352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822712"/>
            <a:ext cx="12191347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 userDrawn="1"/>
        </p:nvGrpSpPr>
        <p:grpSpPr>
          <a:xfrm>
            <a:off x="11337721" y="161886"/>
            <a:ext cx="561673" cy="561471"/>
            <a:chOff x="2036763" y="-752475"/>
            <a:chExt cx="4411662" cy="4410075"/>
          </a:xfrm>
          <a:solidFill>
            <a:srgbClr val="C00000"/>
          </a:solidFill>
        </p:grpSpPr>
        <p:sp>
          <p:nvSpPr>
            <p:cNvPr id="10" name="Freeform 5"/>
            <p:cNvSpPr/>
            <p:nvPr userDrawn="1"/>
          </p:nvSpPr>
          <p:spPr bwMode="auto">
            <a:xfrm>
              <a:off x="3675063" y="88900"/>
              <a:ext cx="2022475" cy="1638300"/>
            </a:xfrm>
            <a:custGeom>
              <a:avLst/>
              <a:gdLst>
                <a:gd name="T0" fmla="*/ 830 w 1274"/>
                <a:gd name="T1" fmla="*/ 396 h 1032"/>
                <a:gd name="T2" fmla="*/ 396 w 1274"/>
                <a:gd name="T3" fmla="*/ 598 h 1032"/>
                <a:gd name="T4" fmla="*/ 0 w 1274"/>
                <a:gd name="T5" fmla="*/ 1032 h 1032"/>
                <a:gd name="T6" fmla="*/ 444 w 1274"/>
                <a:gd name="T7" fmla="*/ 1032 h 1032"/>
                <a:gd name="T8" fmla="*/ 1274 w 1274"/>
                <a:gd name="T9" fmla="*/ 0 h 1032"/>
                <a:gd name="T10" fmla="*/ 830 w 1274"/>
                <a:gd name="T11" fmla="*/ 396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4" h="1032">
                  <a:moveTo>
                    <a:pt x="830" y="396"/>
                  </a:moveTo>
                  <a:lnTo>
                    <a:pt x="396" y="598"/>
                  </a:lnTo>
                  <a:lnTo>
                    <a:pt x="0" y="1032"/>
                  </a:lnTo>
                  <a:lnTo>
                    <a:pt x="444" y="1032"/>
                  </a:lnTo>
                  <a:lnTo>
                    <a:pt x="1274" y="0"/>
                  </a:lnTo>
                  <a:lnTo>
                    <a:pt x="830" y="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6"/>
            <p:cNvSpPr>
              <a:spLocks noEditPoints="1"/>
            </p:cNvSpPr>
            <p:nvPr userDrawn="1"/>
          </p:nvSpPr>
          <p:spPr bwMode="auto">
            <a:xfrm>
              <a:off x="2036763" y="-752475"/>
              <a:ext cx="4411662" cy="4410075"/>
            </a:xfrm>
            <a:custGeom>
              <a:avLst/>
              <a:gdLst>
                <a:gd name="T0" fmla="*/ 288 w 288"/>
                <a:gd name="T1" fmla="*/ 0 h 288"/>
                <a:gd name="T2" fmla="*/ 225 w 288"/>
                <a:gd name="T3" fmla="*/ 46 h 288"/>
                <a:gd name="T4" fmla="*/ 137 w 288"/>
                <a:gd name="T5" fmla="*/ 15 h 288"/>
                <a:gd name="T6" fmla="*/ 0 w 288"/>
                <a:gd name="T7" fmla="*/ 152 h 288"/>
                <a:gd name="T8" fmla="*/ 137 w 288"/>
                <a:gd name="T9" fmla="*/ 288 h 288"/>
                <a:gd name="T10" fmla="*/ 274 w 288"/>
                <a:gd name="T11" fmla="*/ 152 h 288"/>
                <a:gd name="T12" fmla="*/ 255 w 288"/>
                <a:gd name="T13" fmla="*/ 83 h 288"/>
                <a:gd name="T14" fmla="*/ 288 w 288"/>
                <a:gd name="T15" fmla="*/ 0 h 288"/>
                <a:gd name="T16" fmla="*/ 156 w 288"/>
                <a:gd name="T17" fmla="*/ 29 h 288"/>
                <a:gd name="T18" fmla="*/ 220 w 288"/>
                <a:gd name="T19" fmla="*/ 49 h 288"/>
                <a:gd name="T20" fmla="*/ 48 w 288"/>
                <a:gd name="T21" fmla="*/ 127 h 288"/>
                <a:gd name="T22" fmla="*/ 156 w 288"/>
                <a:gd name="T23" fmla="*/ 29 h 288"/>
                <a:gd name="T24" fmla="*/ 265 w 288"/>
                <a:gd name="T25" fmla="*/ 138 h 288"/>
                <a:gd name="T26" fmla="*/ 156 w 288"/>
                <a:gd name="T27" fmla="*/ 246 h 288"/>
                <a:gd name="T28" fmla="*/ 48 w 288"/>
                <a:gd name="T29" fmla="*/ 138 h 288"/>
                <a:gd name="T30" fmla="*/ 48 w 288"/>
                <a:gd name="T31" fmla="*/ 127 h 288"/>
                <a:gd name="T32" fmla="*/ 117 w 288"/>
                <a:gd name="T33" fmla="*/ 146 h 288"/>
                <a:gd name="T34" fmla="*/ 146 w 288"/>
                <a:gd name="T35" fmla="*/ 115 h 288"/>
                <a:gd name="T36" fmla="*/ 146 w 288"/>
                <a:gd name="T37" fmla="*/ 115 h 288"/>
                <a:gd name="T38" fmla="*/ 147 w 288"/>
                <a:gd name="T39" fmla="*/ 115 h 288"/>
                <a:gd name="T40" fmla="*/ 191 w 288"/>
                <a:gd name="T41" fmla="*/ 93 h 288"/>
                <a:gd name="T42" fmla="*/ 237 w 288"/>
                <a:gd name="T43" fmla="*/ 53 h 288"/>
                <a:gd name="T44" fmla="*/ 261 w 288"/>
                <a:gd name="T45" fmla="*/ 32 h 288"/>
                <a:gd name="T46" fmla="*/ 163 w 288"/>
                <a:gd name="T47" fmla="*/ 155 h 288"/>
                <a:gd name="T48" fmla="*/ 239 w 288"/>
                <a:gd name="T49" fmla="*/ 176 h 288"/>
                <a:gd name="T50" fmla="*/ 253 w 288"/>
                <a:gd name="T51" fmla="*/ 89 h 288"/>
                <a:gd name="T52" fmla="*/ 265 w 288"/>
                <a:gd name="T53" fmla="*/ 13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8" h="288">
                  <a:moveTo>
                    <a:pt x="288" y="0"/>
                  </a:moveTo>
                  <a:cubicBezTo>
                    <a:pt x="288" y="0"/>
                    <a:pt x="266" y="20"/>
                    <a:pt x="225" y="46"/>
                  </a:cubicBezTo>
                  <a:cubicBezTo>
                    <a:pt x="201" y="27"/>
                    <a:pt x="170" y="15"/>
                    <a:pt x="137" y="15"/>
                  </a:cubicBezTo>
                  <a:cubicBezTo>
                    <a:pt x="61" y="15"/>
                    <a:pt x="0" y="76"/>
                    <a:pt x="0" y="152"/>
                  </a:cubicBezTo>
                  <a:cubicBezTo>
                    <a:pt x="0" y="227"/>
                    <a:pt x="61" y="288"/>
                    <a:pt x="137" y="288"/>
                  </a:cubicBezTo>
                  <a:cubicBezTo>
                    <a:pt x="213" y="288"/>
                    <a:pt x="274" y="227"/>
                    <a:pt x="274" y="152"/>
                  </a:cubicBezTo>
                  <a:cubicBezTo>
                    <a:pt x="274" y="126"/>
                    <a:pt x="267" y="103"/>
                    <a:pt x="255" y="83"/>
                  </a:cubicBezTo>
                  <a:cubicBezTo>
                    <a:pt x="262" y="57"/>
                    <a:pt x="273" y="28"/>
                    <a:pt x="288" y="0"/>
                  </a:cubicBezTo>
                  <a:moveTo>
                    <a:pt x="156" y="29"/>
                  </a:moveTo>
                  <a:cubicBezTo>
                    <a:pt x="180" y="29"/>
                    <a:pt x="202" y="36"/>
                    <a:pt x="220" y="49"/>
                  </a:cubicBezTo>
                  <a:cubicBezTo>
                    <a:pt x="179" y="74"/>
                    <a:pt x="122" y="104"/>
                    <a:pt x="48" y="127"/>
                  </a:cubicBezTo>
                  <a:cubicBezTo>
                    <a:pt x="53" y="72"/>
                    <a:pt x="100" y="29"/>
                    <a:pt x="156" y="29"/>
                  </a:cubicBezTo>
                  <a:moveTo>
                    <a:pt x="265" y="138"/>
                  </a:moveTo>
                  <a:cubicBezTo>
                    <a:pt x="265" y="198"/>
                    <a:pt x="216" y="246"/>
                    <a:pt x="156" y="246"/>
                  </a:cubicBezTo>
                  <a:cubicBezTo>
                    <a:pt x="96" y="246"/>
                    <a:pt x="48" y="198"/>
                    <a:pt x="48" y="138"/>
                  </a:cubicBezTo>
                  <a:cubicBezTo>
                    <a:pt x="48" y="134"/>
                    <a:pt x="48" y="131"/>
                    <a:pt x="48" y="127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46" y="115"/>
                    <a:pt x="146" y="115"/>
                    <a:pt x="146" y="115"/>
                  </a:cubicBezTo>
                  <a:cubicBezTo>
                    <a:pt x="146" y="115"/>
                    <a:pt x="146" y="115"/>
                    <a:pt x="146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91" y="93"/>
                    <a:pt x="191" y="93"/>
                    <a:pt x="191" y="93"/>
                  </a:cubicBezTo>
                  <a:cubicBezTo>
                    <a:pt x="237" y="53"/>
                    <a:pt x="237" y="53"/>
                    <a:pt x="237" y="53"/>
                  </a:cubicBezTo>
                  <a:cubicBezTo>
                    <a:pt x="261" y="32"/>
                    <a:pt x="261" y="32"/>
                    <a:pt x="261" y="32"/>
                  </a:cubicBezTo>
                  <a:cubicBezTo>
                    <a:pt x="163" y="155"/>
                    <a:pt x="163" y="155"/>
                    <a:pt x="163" y="155"/>
                  </a:cubicBezTo>
                  <a:cubicBezTo>
                    <a:pt x="239" y="176"/>
                    <a:pt x="239" y="176"/>
                    <a:pt x="239" y="176"/>
                  </a:cubicBezTo>
                  <a:cubicBezTo>
                    <a:pt x="240" y="164"/>
                    <a:pt x="242" y="131"/>
                    <a:pt x="253" y="89"/>
                  </a:cubicBezTo>
                  <a:cubicBezTo>
                    <a:pt x="261" y="103"/>
                    <a:pt x="265" y="120"/>
                    <a:pt x="265" y="1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7"/>
            <p:cNvSpPr>
              <a:spLocks noEditPoints="1"/>
            </p:cNvSpPr>
            <p:nvPr userDrawn="1"/>
          </p:nvSpPr>
          <p:spPr bwMode="auto">
            <a:xfrm>
              <a:off x="3675063" y="2125663"/>
              <a:ext cx="428625" cy="428625"/>
            </a:xfrm>
            <a:custGeom>
              <a:avLst/>
              <a:gdLst>
                <a:gd name="T0" fmla="*/ 270 w 270"/>
                <a:gd name="T1" fmla="*/ 270 h 270"/>
                <a:gd name="T2" fmla="*/ 212 w 270"/>
                <a:gd name="T3" fmla="*/ 270 h 270"/>
                <a:gd name="T4" fmla="*/ 193 w 270"/>
                <a:gd name="T5" fmla="*/ 212 h 270"/>
                <a:gd name="T6" fmla="*/ 77 w 270"/>
                <a:gd name="T7" fmla="*/ 212 h 270"/>
                <a:gd name="T8" fmla="*/ 58 w 270"/>
                <a:gd name="T9" fmla="*/ 270 h 270"/>
                <a:gd name="T10" fmla="*/ 0 w 270"/>
                <a:gd name="T11" fmla="*/ 270 h 270"/>
                <a:gd name="T12" fmla="*/ 106 w 270"/>
                <a:gd name="T13" fmla="*/ 0 h 270"/>
                <a:gd name="T14" fmla="*/ 164 w 270"/>
                <a:gd name="T15" fmla="*/ 0 h 270"/>
                <a:gd name="T16" fmla="*/ 270 w 270"/>
                <a:gd name="T17" fmla="*/ 270 h 270"/>
                <a:gd name="T18" fmla="*/ 174 w 270"/>
                <a:gd name="T19" fmla="*/ 164 h 270"/>
                <a:gd name="T20" fmla="*/ 135 w 270"/>
                <a:gd name="T21" fmla="*/ 68 h 270"/>
                <a:gd name="T22" fmla="*/ 97 w 270"/>
                <a:gd name="T23" fmla="*/ 164 h 270"/>
                <a:gd name="T24" fmla="*/ 174 w 270"/>
                <a:gd name="T25" fmla="*/ 164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0" h="270">
                  <a:moveTo>
                    <a:pt x="270" y="270"/>
                  </a:moveTo>
                  <a:lnTo>
                    <a:pt x="212" y="270"/>
                  </a:lnTo>
                  <a:lnTo>
                    <a:pt x="193" y="212"/>
                  </a:lnTo>
                  <a:lnTo>
                    <a:pt x="77" y="212"/>
                  </a:lnTo>
                  <a:lnTo>
                    <a:pt x="58" y="270"/>
                  </a:lnTo>
                  <a:lnTo>
                    <a:pt x="0" y="270"/>
                  </a:lnTo>
                  <a:lnTo>
                    <a:pt x="106" y="0"/>
                  </a:lnTo>
                  <a:lnTo>
                    <a:pt x="164" y="0"/>
                  </a:lnTo>
                  <a:lnTo>
                    <a:pt x="270" y="270"/>
                  </a:lnTo>
                  <a:close/>
                  <a:moveTo>
                    <a:pt x="174" y="164"/>
                  </a:moveTo>
                  <a:lnTo>
                    <a:pt x="135" y="68"/>
                  </a:lnTo>
                  <a:lnTo>
                    <a:pt x="97" y="164"/>
                  </a:lnTo>
                  <a:lnTo>
                    <a:pt x="174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8"/>
            <p:cNvSpPr/>
            <p:nvPr userDrawn="1"/>
          </p:nvSpPr>
          <p:spPr bwMode="auto">
            <a:xfrm>
              <a:off x="4119563" y="2125663"/>
              <a:ext cx="414337" cy="428625"/>
            </a:xfrm>
            <a:custGeom>
              <a:avLst/>
              <a:gdLst>
                <a:gd name="T0" fmla="*/ 96 w 261"/>
                <a:gd name="T1" fmla="*/ 270 h 270"/>
                <a:gd name="T2" fmla="*/ 0 w 261"/>
                <a:gd name="T3" fmla="*/ 0 h 270"/>
                <a:gd name="T4" fmla="*/ 58 w 261"/>
                <a:gd name="T5" fmla="*/ 0 h 270"/>
                <a:gd name="T6" fmla="*/ 135 w 261"/>
                <a:gd name="T7" fmla="*/ 203 h 270"/>
                <a:gd name="T8" fmla="*/ 203 w 261"/>
                <a:gd name="T9" fmla="*/ 0 h 270"/>
                <a:gd name="T10" fmla="*/ 261 w 261"/>
                <a:gd name="T11" fmla="*/ 0 h 270"/>
                <a:gd name="T12" fmla="*/ 164 w 261"/>
                <a:gd name="T13" fmla="*/ 270 h 270"/>
                <a:gd name="T14" fmla="*/ 96 w 261"/>
                <a:gd name="T15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1" h="270">
                  <a:moveTo>
                    <a:pt x="96" y="270"/>
                  </a:moveTo>
                  <a:lnTo>
                    <a:pt x="0" y="0"/>
                  </a:lnTo>
                  <a:lnTo>
                    <a:pt x="58" y="0"/>
                  </a:lnTo>
                  <a:lnTo>
                    <a:pt x="135" y="203"/>
                  </a:lnTo>
                  <a:lnTo>
                    <a:pt x="203" y="0"/>
                  </a:lnTo>
                  <a:lnTo>
                    <a:pt x="261" y="0"/>
                  </a:lnTo>
                  <a:lnTo>
                    <a:pt x="164" y="270"/>
                  </a:lnTo>
                  <a:lnTo>
                    <a:pt x="96" y="2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Rectangle 9"/>
            <p:cNvSpPr>
              <a:spLocks noChangeArrowheads="1"/>
            </p:cNvSpPr>
            <p:nvPr userDrawn="1"/>
          </p:nvSpPr>
          <p:spPr bwMode="auto">
            <a:xfrm>
              <a:off x="4624388" y="2125663"/>
              <a:ext cx="92075" cy="428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0"/>
            <p:cNvSpPr/>
            <p:nvPr userDrawn="1"/>
          </p:nvSpPr>
          <p:spPr bwMode="auto">
            <a:xfrm>
              <a:off x="4840288" y="2111375"/>
              <a:ext cx="382587" cy="458788"/>
            </a:xfrm>
            <a:custGeom>
              <a:avLst/>
              <a:gdLst>
                <a:gd name="T0" fmla="*/ 19 w 25"/>
                <a:gd name="T1" fmla="*/ 19 h 30"/>
                <a:gd name="T2" fmla="*/ 25 w 25"/>
                <a:gd name="T3" fmla="*/ 21 h 30"/>
                <a:gd name="T4" fmla="*/ 20 w 25"/>
                <a:gd name="T5" fmla="*/ 28 h 30"/>
                <a:gd name="T6" fmla="*/ 13 w 25"/>
                <a:gd name="T7" fmla="*/ 30 h 30"/>
                <a:gd name="T8" fmla="*/ 4 w 25"/>
                <a:gd name="T9" fmla="*/ 26 h 30"/>
                <a:gd name="T10" fmla="*/ 0 w 25"/>
                <a:gd name="T11" fmla="*/ 15 h 30"/>
                <a:gd name="T12" fmla="*/ 4 w 25"/>
                <a:gd name="T13" fmla="*/ 4 h 30"/>
                <a:gd name="T14" fmla="*/ 13 w 25"/>
                <a:gd name="T15" fmla="*/ 0 h 30"/>
                <a:gd name="T16" fmla="*/ 22 w 25"/>
                <a:gd name="T17" fmla="*/ 4 h 30"/>
                <a:gd name="T18" fmla="*/ 25 w 25"/>
                <a:gd name="T19" fmla="*/ 9 h 30"/>
                <a:gd name="T20" fmla="*/ 19 w 25"/>
                <a:gd name="T21" fmla="*/ 10 h 30"/>
                <a:gd name="T22" fmla="*/ 17 w 25"/>
                <a:gd name="T23" fmla="*/ 7 h 30"/>
                <a:gd name="T24" fmla="*/ 13 w 25"/>
                <a:gd name="T25" fmla="*/ 5 h 30"/>
                <a:gd name="T26" fmla="*/ 8 w 25"/>
                <a:gd name="T27" fmla="*/ 8 h 30"/>
                <a:gd name="T28" fmla="*/ 6 w 25"/>
                <a:gd name="T29" fmla="*/ 15 h 30"/>
                <a:gd name="T30" fmla="*/ 8 w 25"/>
                <a:gd name="T31" fmla="*/ 23 h 30"/>
                <a:gd name="T32" fmla="*/ 13 w 25"/>
                <a:gd name="T33" fmla="*/ 25 h 30"/>
                <a:gd name="T34" fmla="*/ 17 w 25"/>
                <a:gd name="T35" fmla="*/ 24 h 30"/>
                <a:gd name="T36" fmla="*/ 19 w 25"/>
                <a:gd name="T37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30">
                  <a:moveTo>
                    <a:pt x="19" y="19"/>
                  </a:moveTo>
                  <a:cubicBezTo>
                    <a:pt x="25" y="21"/>
                    <a:pt x="25" y="21"/>
                    <a:pt x="25" y="21"/>
                  </a:cubicBezTo>
                  <a:cubicBezTo>
                    <a:pt x="24" y="24"/>
                    <a:pt x="22" y="26"/>
                    <a:pt x="20" y="28"/>
                  </a:cubicBezTo>
                  <a:cubicBezTo>
                    <a:pt x="18" y="29"/>
                    <a:pt x="16" y="30"/>
                    <a:pt x="13" y="30"/>
                  </a:cubicBezTo>
                  <a:cubicBezTo>
                    <a:pt x="9" y="30"/>
                    <a:pt x="6" y="29"/>
                    <a:pt x="4" y="26"/>
                  </a:cubicBezTo>
                  <a:cubicBezTo>
                    <a:pt x="1" y="23"/>
                    <a:pt x="0" y="20"/>
                    <a:pt x="0" y="15"/>
                  </a:cubicBezTo>
                  <a:cubicBezTo>
                    <a:pt x="0" y="11"/>
                    <a:pt x="1" y="7"/>
                    <a:pt x="4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7" y="0"/>
                    <a:pt x="20" y="2"/>
                    <a:pt x="22" y="4"/>
                  </a:cubicBezTo>
                  <a:cubicBezTo>
                    <a:pt x="23" y="5"/>
                    <a:pt x="24" y="7"/>
                    <a:pt x="25" y="9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9"/>
                    <a:pt x="18" y="8"/>
                    <a:pt x="17" y="7"/>
                  </a:cubicBezTo>
                  <a:cubicBezTo>
                    <a:pt x="16" y="6"/>
                    <a:pt x="14" y="5"/>
                    <a:pt x="13" y="5"/>
                  </a:cubicBezTo>
                  <a:cubicBezTo>
                    <a:pt x="11" y="5"/>
                    <a:pt x="9" y="6"/>
                    <a:pt x="8" y="8"/>
                  </a:cubicBezTo>
                  <a:cubicBezTo>
                    <a:pt x="7" y="9"/>
                    <a:pt x="6" y="12"/>
                    <a:pt x="6" y="15"/>
                  </a:cubicBezTo>
                  <a:cubicBezTo>
                    <a:pt x="6" y="19"/>
                    <a:pt x="7" y="21"/>
                    <a:pt x="8" y="23"/>
                  </a:cubicBezTo>
                  <a:cubicBezTo>
                    <a:pt x="9" y="24"/>
                    <a:pt x="11" y="25"/>
                    <a:pt x="13" y="25"/>
                  </a:cubicBezTo>
                  <a:cubicBezTo>
                    <a:pt x="14" y="25"/>
                    <a:pt x="16" y="24"/>
                    <a:pt x="17" y="24"/>
                  </a:cubicBezTo>
                  <a:cubicBezTo>
                    <a:pt x="18" y="23"/>
                    <a:pt x="19" y="21"/>
                    <a:pt x="19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9C2E3-AFCA-478E-965B-BCB6B2C94C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56E37-25F9-48DB-B4D8-5875A04DC0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红-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 rot="10800000" flipV="1">
            <a:off x="-1" y="822712"/>
            <a:ext cx="12191347" cy="6035288"/>
          </a:xfrm>
          <a:prstGeom prst="rect">
            <a:avLst/>
          </a:prstGeom>
          <a:blipFill>
            <a:blip r:embed="rId2"/>
            <a:stretch>
              <a:fillRect t="-17407" b="-1733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822712"/>
            <a:ext cx="12191347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 userDrawn="1"/>
        </p:nvGrpSpPr>
        <p:grpSpPr>
          <a:xfrm>
            <a:off x="11337721" y="161886"/>
            <a:ext cx="561673" cy="561471"/>
            <a:chOff x="2036763" y="-752475"/>
            <a:chExt cx="4411662" cy="4410075"/>
          </a:xfrm>
          <a:solidFill>
            <a:srgbClr val="C00000"/>
          </a:solidFill>
        </p:grpSpPr>
        <p:sp>
          <p:nvSpPr>
            <p:cNvPr id="10" name="Freeform 5"/>
            <p:cNvSpPr/>
            <p:nvPr userDrawn="1"/>
          </p:nvSpPr>
          <p:spPr bwMode="auto">
            <a:xfrm>
              <a:off x="3675063" y="88900"/>
              <a:ext cx="2022475" cy="1638300"/>
            </a:xfrm>
            <a:custGeom>
              <a:avLst/>
              <a:gdLst>
                <a:gd name="T0" fmla="*/ 830 w 1274"/>
                <a:gd name="T1" fmla="*/ 396 h 1032"/>
                <a:gd name="T2" fmla="*/ 396 w 1274"/>
                <a:gd name="T3" fmla="*/ 598 h 1032"/>
                <a:gd name="T4" fmla="*/ 0 w 1274"/>
                <a:gd name="T5" fmla="*/ 1032 h 1032"/>
                <a:gd name="T6" fmla="*/ 444 w 1274"/>
                <a:gd name="T7" fmla="*/ 1032 h 1032"/>
                <a:gd name="T8" fmla="*/ 1274 w 1274"/>
                <a:gd name="T9" fmla="*/ 0 h 1032"/>
                <a:gd name="T10" fmla="*/ 830 w 1274"/>
                <a:gd name="T11" fmla="*/ 396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4" h="1032">
                  <a:moveTo>
                    <a:pt x="830" y="396"/>
                  </a:moveTo>
                  <a:lnTo>
                    <a:pt x="396" y="598"/>
                  </a:lnTo>
                  <a:lnTo>
                    <a:pt x="0" y="1032"/>
                  </a:lnTo>
                  <a:lnTo>
                    <a:pt x="444" y="1032"/>
                  </a:lnTo>
                  <a:lnTo>
                    <a:pt x="1274" y="0"/>
                  </a:lnTo>
                  <a:lnTo>
                    <a:pt x="830" y="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6"/>
            <p:cNvSpPr>
              <a:spLocks noEditPoints="1"/>
            </p:cNvSpPr>
            <p:nvPr userDrawn="1"/>
          </p:nvSpPr>
          <p:spPr bwMode="auto">
            <a:xfrm>
              <a:off x="2036763" y="-752475"/>
              <a:ext cx="4411662" cy="4410075"/>
            </a:xfrm>
            <a:custGeom>
              <a:avLst/>
              <a:gdLst>
                <a:gd name="T0" fmla="*/ 288 w 288"/>
                <a:gd name="T1" fmla="*/ 0 h 288"/>
                <a:gd name="T2" fmla="*/ 225 w 288"/>
                <a:gd name="T3" fmla="*/ 46 h 288"/>
                <a:gd name="T4" fmla="*/ 137 w 288"/>
                <a:gd name="T5" fmla="*/ 15 h 288"/>
                <a:gd name="T6" fmla="*/ 0 w 288"/>
                <a:gd name="T7" fmla="*/ 152 h 288"/>
                <a:gd name="T8" fmla="*/ 137 w 288"/>
                <a:gd name="T9" fmla="*/ 288 h 288"/>
                <a:gd name="T10" fmla="*/ 274 w 288"/>
                <a:gd name="T11" fmla="*/ 152 h 288"/>
                <a:gd name="T12" fmla="*/ 255 w 288"/>
                <a:gd name="T13" fmla="*/ 83 h 288"/>
                <a:gd name="T14" fmla="*/ 288 w 288"/>
                <a:gd name="T15" fmla="*/ 0 h 288"/>
                <a:gd name="T16" fmla="*/ 156 w 288"/>
                <a:gd name="T17" fmla="*/ 29 h 288"/>
                <a:gd name="T18" fmla="*/ 220 w 288"/>
                <a:gd name="T19" fmla="*/ 49 h 288"/>
                <a:gd name="T20" fmla="*/ 48 w 288"/>
                <a:gd name="T21" fmla="*/ 127 h 288"/>
                <a:gd name="T22" fmla="*/ 156 w 288"/>
                <a:gd name="T23" fmla="*/ 29 h 288"/>
                <a:gd name="T24" fmla="*/ 265 w 288"/>
                <a:gd name="T25" fmla="*/ 138 h 288"/>
                <a:gd name="T26" fmla="*/ 156 w 288"/>
                <a:gd name="T27" fmla="*/ 246 h 288"/>
                <a:gd name="T28" fmla="*/ 48 w 288"/>
                <a:gd name="T29" fmla="*/ 138 h 288"/>
                <a:gd name="T30" fmla="*/ 48 w 288"/>
                <a:gd name="T31" fmla="*/ 127 h 288"/>
                <a:gd name="T32" fmla="*/ 117 w 288"/>
                <a:gd name="T33" fmla="*/ 146 h 288"/>
                <a:gd name="T34" fmla="*/ 146 w 288"/>
                <a:gd name="T35" fmla="*/ 115 h 288"/>
                <a:gd name="T36" fmla="*/ 146 w 288"/>
                <a:gd name="T37" fmla="*/ 115 h 288"/>
                <a:gd name="T38" fmla="*/ 147 w 288"/>
                <a:gd name="T39" fmla="*/ 115 h 288"/>
                <a:gd name="T40" fmla="*/ 191 w 288"/>
                <a:gd name="T41" fmla="*/ 93 h 288"/>
                <a:gd name="T42" fmla="*/ 237 w 288"/>
                <a:gd name="T43" fmla="*/ 53 h 288"/>
                <a:gd name="T44" fmla="*/ 261 w 288"/>
                <a:gd name="T45" fmla="*/ 32 h 288"/>
                <a:gd name="T46" fmla="*/ 163 w 288"/>
                <a:gd name="T47" fmla="*/ 155 h 288"/>
                <a:gd name="T48" fmla="*/ 239 w 288"/>
                <a:gd name="T49" fmla="*/ 176 h 288"/>
                <a:gd name="T50" fmla="*/ 253 w 288"/>
                <a:gd name="T51" fmla="*/ 89 h 288"/>
                <a:gd name="T52" fmla="*/ 265 w 288"/>
                <a:gd name="T53" fmla="*/ 13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8" h="288">
                  <a:moveTo>
                    <a:pt x="288" y="0"/>
                  </a:moveTo>
                  <a:cubicBezTo>
                    <a:pt x="288" y="0"/>
                    <a:pt x="266" y="20"/>
                    <a:pt x="225" y="46"/>
                  </a:cubicBezTo>
                  <a:cubicBezTo>
                    <a:pt x="201" y="27"/>
                    <a:pt x="170" y="15"/>
                    <a:pt x="137" y="15"/>
                  </a:cubicBezTo>
                  <a:cubicBezTo>
                    <a:pt x="61" y="15"/>
                    <a:pt x="0" y="76"/>
                    <a:pt x="0" y="152"/>
                  </a:cubicBezTo>
                  <a:cubicBezTo>
                    <a:pt x="0" y="227"/>
                    <a:pt x="61" y="288"/>
                    <a:pt x="137" y="288"/>
                  </a:cubicBezTo>
                  <a:cubicBezTo>
                    <a:pt x="213" y="288"/>
                    <a:pt x="274" y="227"/>
                    <a:pt x="274" y="152"/>
                  </a:cubicBezTo>
                  <a:cubicBezTo>
                    <a:pt x="274" y="126"/>
                    <a:pt x="267" y="103"/>
                    <a:pt x="255" y="83"/>
                  </a:cubicBezTo>
                  <a:cubicBezTo>
                    <a:pt x="262" y="57"/>
                    <a:pt x="273" y="28"/>
                    <a:pt x="288" y="0"/>
                  </a:cubicBezTo>
                  <a:moveTo>
                    <a:pt x="156" y="29"/>
                  </a:moveTo>
                  <a:cubicBezTo>
                    <a:pt x="180" y="29"/>
                    <a:pt x="202" y="36"/>
                    <a:pt x="220" y="49"/>
                  </a:cubicBezTo>
                  <a:cubicBezTo>
                    <a:pt x="179" y="74"/>
                    <a:pt x="122" y="104"/>
                    <a:pt x="48" y="127"/>
                  </a:cubicBezTo>
                  <a:cubicBezTo>
                    <a:pt x="53" y="72"/>
                    <a:pt x="100" y="29"/>
                    <a:pt x="156" y="29"/>
                  </a:cubicBezTo>
                  <a:moveTo>
                    <a:pt x="265" y="138"/>
                  </a:moveTo>
                  <a:cubicBezTo>
                    <a:pt x="265" y="198"/>
                    <a:pt x="216" y="246"/>
                    <a:pt x="156" y="246"/>
                  </a:cubicBezTo>
                  <a:cubicBezTo>
                    <a:pt x="96" y="246"/>
                    <a:pt x="48" y="198"/>
                    <a:pt x="48" y="138"/>
                  </a:cubicBezTo>
                  <a:cubicBezTo>
                    <a:pt x="48" y="134"/>
                    <a:pt x="48" y="131"/>
                    <a:pt x="48" y="127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46" y="115"/>
                    <a:pt x="146" y="115"/>
                    <a:pt x="146" y="115"/>
                  </a:cubicBezTo>
                  <a:cubicBezTo>
                    <a:pt x="146" y="115"/>
                    <a:pt x="146" y="115"/>
                    <a:pt x="146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91" y="93"/>
                    <a:pt x="191" y="93"/>
                    <a:pt x="191" y="93"/>
                  </a:cubicBezTo>
                  <a:cubicBezTo>
                    <a:pt x="237" y="53"/>
                    <a:pt x="237" y="53"/>
                    <a:pt x="237" y="53"/>
                  </a:cubicBezTo>
                  <a:cubicBezTo>
                    <a:pt x="261" y="32"/>
                    <a:pt x="261" y="32"/>
                    <a:pt x="261" y="32"/>
                  </a:cubicBezTo>
                  <a:cubicBezTo>
                    <a:pt x="163" y="155"/>
                    <a:pt x="163" y="155"/>
                    <a:pt x="163" y="155"/>
                  </a:cubicBezTo>
                  <a:cubicBezTo>
                    <a:pt x="239" y="176"/>
                    <a:pt x="239" y="176"/>
                    <a:pt x="239" y="176"/>
                  </a:cubicBezTo>
                  <a:cubicBezTo>
                    <a:pt x="240" y="164"/>
                    <a:pt x="242" y="131"/>
                    <a:pt x="253" y="89"/>
                  </a:cubicBezTo>
                  <a:cubicBezTo>
                    <a:pt x="261" y="103"/>
                    <a:pt x="265" y="120"/>
                    <a:pt x="265" y="1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7"/>
            <p:cNvSpPr>
              <a:spLocks noEditPoints="1"/>
            </p:cNvSpPr>
            <p:nvPr userDrawn="1"/>
          </p:nvSpPr>
          <p:spPr bwMode="auto">
            <a:xfrm>
              <a:off x="3675063" y="2125663"/>
              <a:ext cx="428625" cy="428625"/>
            </a:xfrm>
            <a:custGeom>
              <a:avLst/>
              <a:gdLst>
                <a:gd name="T0" fmla="*/ 270 w 270"/>
                <a:gd name="T1" fmla="*/ 270 h 270"/>
                <a:gd name="T2" fmla="*/ 212 w 270"/>
                <a:gd name="T3" fmla="*/ 270 h 270"/>
                <a:gd name="T4" fmla="*/ 193 w 270"/>
                <a:gd name="T5" fmla="*/ 212 h 270"/>
                <a:gd name="T6" fmla="*/ 77 w 270"/>
                <a:gd name="T7" fmla="*/ 212 h 270"/>
                <a:gd name="T8" fmla="*/ 58 w 270"/>
                <a:gd name="T9" fmla="*/ 270 h 270"/>
                <a:gd name="T10" fmla="*/ 0 w 270"/>
                <a:gd name="T11" fmla="*/ 270 h 270"/>
                <a:gd name="T12" fmla="*/ 106 w 270"/>
                <a:gd name="T13" fmla="*/ 0 h 270"/>
                <a:gd name="T14" fmla="*/ 164 w 270"/>
                <a:gd name="T15" fmla="*/ 0 h 270"/>
                <a:gd name="T16" fmla="*/ 270 w 270"/>
                <a:gd name="T17" fmla="*/ 270 h 270"/>
                <a:gd name="T18" fmla="*/ 174 w 270"/>
                <a:gd name="T19" fmla="*/ 164 h 270"/>
                <a:gd name="T20" fmla="*/ 135 w 270"/>
                <a:gd name="T21" fmla="*/ 68 h 270"/>
                <a:gd name="T22" fmla="*/ 97 w 270"/>
                <a:gd name="T23" fmla="*/ 164 h 270"/>
                <a:gd name="T24" fmla="*/ 174 w 270"/>
                <a:gd name="T25" fmla="*/ 164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0" h="270">
                  <a:moveTo>
                    <a:pt x="270" y="270"/>
                  </a:moveTo>
                  <a:lnTo>
                    <a:pt x="212" y="270"/>
                  </a:lnTo>
                  <a:lnTo>
                    <a:pt x="193" y="212"/>
                  </a:lnTo>
                  <a:lnTo>
                    <a:pt x="77" y="212"/>
                  </a:lnTo>
                  <a:lnTo>
                    <a:pt x="58" y="270"/>
                  </a:lnTo>
                  <a:lnTo>
                    <a:pt x="0" y="270"/>
                  </a:lnTo>
                  <a:lnTo>
                    <a:pt x="106" y="0"/>
                  </a:lnTo>
                  <a:lnTo>
                    <a:pt x="164" y="0"/>
                  </a:lnTo>
                  <a:lnTo>
                    <a:pt x="270" y="270"/>
                  </a:lnTo>
                  <a:close/>
                  <a:moveTo>
                    <a:pt x="174" y="164"/>
                  </a:moveTo>
                  <a:lnTo>
                    <a:pt x="135" y="68"/>
                  </a:lnTo>
                  <a:lnTo>
                    <a:pt x="97" y="164"/>
                  </a:lnTo>
                  <a:lnTo>
                    <a:pt x="174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8"/>
            <p:cNvSpPr/>
            <p:nvPr userDrawn="1"/>
          </p:nvSpPr>
          <p:spPr bwMode="auto">
            <a:xfrm>
              <a:off x="4119563" y="2125663"/>
              <a:ext cx="414337" cy="428625"/>
            </a:xfrm>
            <a:custGeom>
              <a:avLst/>
              <a:gdLst>
                <a:gd name="T0" fmla="*/ 96 w 261"/>
                <a:gd name="T1" fmla="*/ 270 h 270"/>
                <a:gd name="T2" fmla="*/ 0 w 261"/>
                <a:gd name="T3" fmla="*/ 0 h 270"/>
                <a:gd name="T4" fmla="*/ 58 w 261"/>
                <a:gd name="T5" fmla="*/ 0 h 270"/>
                <a:gd name="T6" fmla="*/ 135 w 261"/>
                <a:gd name="T7" fmla="*/ 203 h 270"/>
                <a:gd name="T8" fmla="*/ 203 w 261"/>
                <a:gd name="T9" fmla="*/ 0 h 270"/>
                <a:gd name="T10" fmla="*/ 261 w 261"/>
                <a:gd name="T11" fmla="*/ 0 h 270"/>
                <a:gd name="T12" fmla="*/ 164 w 261"/>
                <a:gd name="T13" fmla="*/ 270 h 270"/>
                <a:gd name="T14" fmla="*/ 96 w 261"/>
                <a:gd name="T15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1" h="270">
                  <a:moveTo>
                    <a:pt x="96" y="270"/>
                  </a:moveTo>
                  <a:lnTo>
                    <a:pt x="0" y="0"/>
                  </a:lnTo>
                  <a:lnTo>
                    <a:pt x="58" y="0"/>
                  </a:lnTo>
                  <a:lnTo>
                    <a:pt x="135" y="203"/>
                  </a:lnTo>
                  <a:lnTo>
                    <a:pt x="203" y="0"/>
                  </a:lnTo>
                  <a:lnTo>
                    <a:pt x="261" y="0"/>
                  </a:lnTo>
                  <a:lnTo>
                    <a:pt x="164" y="270"/>
                  </a:lnTo>
                  <a:lnTo>
                    <a:pt x="96" y="2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Rectangle 9"/>
            <p:cNvSpPr>
              <a:spLocks noChangeArrowheads="1"/>
            </p:cNvSpPr>
            <p:nvPr userDrawn="1"/>
          </p:nvSpPr>
          <p:spPr bwMode="auto">
            <a:xfrm>
              <a:off x="4624388" y="2125663"/>
              <a:ext cx="92075" cy="428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0"/>
            <p:cNvSpPr/>
            <p:nvPr userDrawn="1"/>
          </p:nvSpPr>
          <p:spPr bwMode="auto">
            <a:xfrm>
              <a:off x="4840288" y="2111375"/>
              <a:ext cx="382587" cy="458788"/>
            </a:xfrm>
            <a:custGeom>
              <a:avLst/>
              <a:gdLst>
                <a:gd name="T0" fmla="*/ 19 w 25"/>
                <a:gd name="T1" fmla="*/ 19 h 30"/>
                <a:gd name="T2" fmla="*/ 25 w 25"/>
                <a:gd name="T3" fmla="*/ 21 h 30"/>
                <a:gd name="T4" fmla="*/ 20 w 25"/>
                <a:gd name="T5" fmla="*/ 28 h 30"/>
                <a:gd name="T6" fmla="*/ 13 w 25"/>
                <a:gd name="T7" fmla="*/ 30 h 30"/>
                <a:gd name="T8" fmla="*/ 4 w 25"/>
                <a:gd name="T9" fmla="*/ 26 h 30"/>
                <a:gd name="T10" fmla="*/ 0 w 25"/>
                <a:gd name="T11" fmla="*/ 15 h 30"/>
                <a:gd name="T12" fmla="*/ 4 w 25"/>
                <a:gd name="T13" fmla="*/ 4 h 30"/>
                <a:gd name="T14" fmla="*/ 13 w 25"/>
                <a:gd name="T15" fmla="*/ 0 h 30"/>
                <a:gd name="T16" fmla="*/ 22 w 25"/>
                <a:gd name="T17" fmla="*/ 4 h 30"/>
                <a:gd name="T18" fmla="*/ 25 w 25"/>
                <a:gd name="T19" fmla="*/ 9 h 30"/>
                <a:gd name="T20" fmla="*/ 19 w 25"/>
                <a:gd name="T21" fmla="*/ 10 h 30"/>
                <a:gd name="T22" fmla="*/ 17 w 25"/>
                <a:gd name="T23" fmla="*/ 7 h 30"/>
                <a:gd name="T24" fmla="*/ 13 w 25"/>
                <a:gd name="T25" fmla="*/ 5 h 30"/>
                <a:gd name="T26" fmla="*/ 8 w 25"/>
                <a:gd name="T27" fmla="*/ 8 h 30"/>
                <a:gd name="T28" fmla="*/ 6 w 25"/>
                <a:gd name="T29" fmla="*/ 15 h 30"/>
                <a:gd name="T30" fmla="*/ 8 w 25"/>
                <a:gd name="T31" fmla="*/ 23 h 30"/>
                <a:gd name="T32" fmla="*/ 13 w 25"/>
                <a:gd name="T33" fmla="*/ 25 h 30"/>
                <a:gd name="T34" fmla="*/ 17 w 25"/>
                <a:gd name="T35" fmla="*/ 24 h 30"/>
                <a:gd name="T36" fmla="*/ 19 w 25"/>
                <a:gd name="T37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30">
                  <a:moveTo>
                    <a:pt x="19" y="19"/>
                  </a:moveTo>
                  <a:cubicBezTo>
                    <a:pt x="25" y="21"/>
                    <a:pt x="25" y="21"/>
                    <a:pt x="25" y="21"/>
                  </a:cubicBezTo>
                  <a:cubicBezTo>
                    <a:pt x="24" y="24"/>
                    <a:pt x="22" y="26"/>
                    <a:pt x="20" y="28"/>
                  </a:cubicBezTo>
                  <a:cubicBezTo>
                    <a:pt x="18" y="29"/>
                    <a:pt x="16" y="30"/>
                    <a:pt x="13" y="30"/>
                  </a:cubicBezTo>
                  <a:cubicBezTo>
                    <a:pt x="9" y="30"/>
                    <a:pt x="6" y="29"/>
                    <a:pt x="4" y="26"/>
                  </a:cubicBezTo>
                  <a:cubicBezTo>
                    <a:pt x="1" y="23"/>
                    <a:pt x="0" y="20"/>
                    <a:pt x="0" y="15"/>
                  </a:cubicBezTo>
                  <a:cubicBezTo>
                    <a:pt x="0" y="11"/>
                    <a:pt x="1" y="7"/>
                    <a:pt x="4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7" y="0"/>
                    <a:pt x="20" y="2"/>
                    <a:pt x="22" y="4"/>
                  </a:cubicBezTo>
                  <a:cubicBezTo>
                    <a:pt x="23" y="5"/>
                    <a:pt x="24" y="7"/>
                    <a:pt x="25" y="9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9"/>
                    <a:pt x="18" y="8"/>
                    <a:pt x="17" y="7"/>
                  </a:cubicBezTo>
                  <a:cubicBezTo>
                    <a:pt x="16" y="6"/>
                    <a:pt x="14" y="5"/>
                    <a:pt x="13" y="5"/>
                  </a:cubicBezTo>
                  <a:cubicBezTo>
                    <a:pt x="11" y="5"/>
                    <a:pt x="9" y="6"/>
                    <a:pt x="8" y="8"/>
                  </a:cubicBezTo>
                  <a:cubicBezTo>
                    <a:pt x="7" y="9"/>
                    <a:pt x="6" y="12"/>
                    <a:pt x="6" y="15"/>
                  </a:cubicBezTo>
                  <a:cubicBezTo>
                    <a:pt x="6" y="19"/>
                    <a:pt x="7" y="21"/>
                    <a:pt x="8" y="23"/>
                  </a:cubicBezTo>
                  <a:cubicBezTo>
                    <a:pt x="9" y="24"/>
                    <a:pt x="11" y="25"/>
                    <a:pt x="13" y="25"/>
                  </a:cubicBezTo>
                  <a:cubicBezTo>
                    <a:pt x="14" y="25"/>
                    <a:pt x="16" y="24"/>
                    <a:pt x="17" y="24"/>
                  </a:cubicBezTo>
                  <a:cubicBezTo>
                    <a:pt x="18" y="23"/>
                    <a:pt x="19" y="21"/>
                    <a:pt x="19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6" name="矩形 15"/>
          <p:cNvSpPr/>
          <p:nvPr userDrawn="1"/>
        </p:nvSpPr>
        <p:spPr>
          <a:xfrm flipV="1">
            <a:off x="0" y="822712"/>
            <a:ext cx="12191347" cy="6035288"/>
          </a:xfrm>
          <a:prstGeom prst="rect">
            <a:avLst/>
          </a:prstGeom>
          <a:solidFill>
            <a:srgbClr val="F2F2F2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红-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2"/>
            <a:ext cx="12192000" cy="809625"/>
          </a:xfrm>
          <a:prstGeom prst="rect">
            <a:avLst/>
          </a:prstGeom>
          <a:gradFill flip="none" rotWithShape="1">
            <a:gsLst>
              <a:gs pos="0">
                <a:srgbClr val="C00000">
                  <a:lumMod val="48000"/>
                </a:srgbClr>
              </a:gs>
              <a:gs pos="100000">
                <a:srgbClr val="BD2B03"/>
              </a:gs>
              <a:gs pos="5100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/>
          <p:cNvCxnSpPr/>
          <p:nvPr userDrawn="1"/>
        </p:nvCxnSpPr>
        <p:spPr>
          <a:xfrm>
            <a:off x="0" y="762203"/>
            <a:ext cx="10439400" cy="0"/>
          </a:xfrm>
          <a:prstGeom prst="line">
            <a:avLst/>
          </a:prstGeom>
          <a:ln>
            <a:gradFill flip="none" rotWithShape="1">
              <a:gsLst>
                <a:gs pos="7600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9C2E3-AFCA-478E-965B-BCB6B2C94C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56E37-25F9-48DB-B4D8-5875A04DC0B5}" type="slidenum">
              <a:rPr lang="zh-CN" altLang="en-US" smtClean="0"/>
            </a:fld>
            <a:endParaRPr lang="zh-CN" altLang="en-US"/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11337721" y="161886"/>
            <a:ext cx="561673" cy="561471"/>
            <a:chOff x="2036763" y="-752475"/>
            <a:chExt cx="4411662" cy="4410075"/>
          </a:xfrm>
          <a:solidFill>
            <a:schemeClr val="bg1"/>
          </a:solidFill>
        </p:grpSpPr>
        <p:sp>
          <p:nvSpPr>
            <p:cNvPr id="26" name="Freeform 5"/>
            <p:cNvSpPr/>
            <p:nvPr userDrawn="1"/>
          </p:nvSpPr>
          <p:spPr bwMode="auto">
            <a:xfrm>
              <a:off x="3675063" y="88900"/>
              <a:ext cx="2022475" cy="1638300"/>
            </a:xfrm>
            <a:custGeom>
              <a:avLst/>
              <a:gdLst>
                <a:gd name="T0" fmla="*/ 830 w 1274"/>
                <a:gd name="T1" fmla="*/ 396 h 1032"/>
                <a:gd name="T2" fmla="*/ 396 w 1274"/>
                <a:gd name="T3" fmla="*/ 598 h 1032"/>
                <a:gd name="T4" fmla="*/ 0 w 1274"/>
                <a:gd name="T5" fmla="*/ 1032 h 1032"/>
                <a:gd name="T6" fmla="*/ 444 w 1274"/>
                <a:gd name="T7" fmla="*/ 1032 h 1032"/>
                <a:gd name="T8" fmla="*/ 1274 w 1274"/>
                <a:gd name="T9" fmla="*/ 0 h 1032"/>
                <a:gd name="T10" fmla="*/ 830 w 1274"/>
                <a:gd name="T11" fmla="*/ 396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4" h="1032">
                  <a:moveTo>
                    <a:pt x="830" y="396"/>
                  </a:moveTo>
                  <a:lnTo>
                    <a:pt x="396" y="598"/>
                  </a:lnTo>
                  <a:lnTo>
                    <a:pt x="0" y="1032"/>
                  </a:lnTo>
                  <a:lnTo>
                    <a:pt x="444" y="1032"/>
                  </a:lnTo>
                  <a:lnTo>
                    <a:pt x="1274" y="0"/>
                  </a:lnTo>
                  <a:lnTo>
                    <a:pt x="830" y="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6"/>
            <p:cNvSpPr>
              <a:spLocks noEditPoints="1"/>
            </p:cNvSpPr>
            <p:nvPr userDrawn="1"/>
          </p:nvSpPr>
          <p:spPr bwMode="auto">
            <a:xfrm>
              <a:off x="2036763" y="-752475"/>
              <a:ext cx="4411662" cy="4410075"/>
            </a:xfrm>
            <a:custGeom>
              <a:avLst/>
              <a:gdLst>
                <a:gd name="T0" fmla="*/ 288 w 288"/>
                <a:gd name="T1" fmla="*/ 0 h 288"/>
                <a:gd name="T2" fmla="*/ 225 w 288"/>
                <a:gd name="T3" fmla="*/ 46 h 288"/>
                <a:gd name="T4" fmla="*/ 137 w 288"/>
                <a:gd name="T5" fmla="*/ 15 h 288"/>
                <a:gd name="T6" fmla="*/ 0 w 288"/>
                <a:gd name="T7" fmla="*/ 152 h 288"/>
                <a:gd name="T8" fmla="*/ 137 w 288"/>
                <a:gd name="T9" fmla="*/ 288 h 288"/>
                <a:gd name="T10" fmla="*/ 274 w 288"/>
                <a:gd name="T11" fmla="*/ 152 h 288"/>
                <a:gd name="T12" fmla="*/ 255 w 288"/>
                <a:gd name="T13" fmla="*/ 83 h 288"/>
                <a:gd name="T14" fmla="*/ 288 w 288"/>
                <a:gd name="T15" fmla="*/ 0 h 288"/>
                <a:gd name="T16" fmla="*/ 156 w 288"/>
                <a:gd name="T17" fmla="*/ 29 h 288"/>
                <a:gd name="T18" fmla="*/ 220 w 288"/>
                <a:gd name="T19" fmla="*/ 49 h 288"/>
                <a:gd name="T20" fmla="*/ 48 w 288"/>
                <a:gd name="T21" fmla="*/ 127 h 288"/>
                <a:gd name="T22" fmla="*/ 156 w 288"/>
                <a:gd name="T23" fmla="*/ 29 h 288"/>
                <a:gd name="T24" fmla="*/ 265 w 288"/>
                <a:gd name="T25" fmla="*/ 138 h 288"/>
                <a:gd name="T26" fmla="*/ 156 w 288"/>
                <a:gd name="T27" fmla="*/ 246 h 288"/>
                <a:gd name="T28" fmla="*/ 48 w 288"/>
                <a:gd name="T29" fmla="*/ 138 h 288"/>
                <a:gd name="T30" fmla="*/ 48 w 288"/>
                <a:gd name="T31" fmla="*/ 127 h 288"/>
                <a:gd name="T32" fmla="*/ 117 w 288"/>
                <a:gd name="T33" fmla="*/ 146 h 288"/>
                <a:gd name="T34" fmla="*/ 146 w 288"/>
                <a:gd name="T35" fmla="*/ 115 h 288"/>
                <a:gd name="T36" fmla="*/ 146 w 288"/>
                <a:gd name="T37" fmla="*/ 115 h 288"/>
                <a:gd name="T38" fmla="*/ 147 w 288"/>
                <a:gd name="T39" fmla="*/ 115 h 288"/>
                <a:gd name="T40" fmla="*/ 191 w 288"/>
                <a:gd name="T41" fmla="*/ 93 h 288"/>
                <a:gd name="T42" fmla="*/ 237 w 288"/>
                <a:gd name="T43" fmla="*/ 53 h 288"/>
                <a:gd name="T44" fmla="*/ 261 w 288"/>
                <a:gd name="T45" fmla="*/ 32 h 288"/>
                <a:gd name="T46" fmla="*/ 163 w 288"/>
                <a:gd name="T47" fmla="*/ 155 h 288"/>
                <a:gd name="T48" fmla="*/ 239 w 288"/>
                <a:gd name="T49" fmla="*/ 176 h 288"/>
                <a:gd name="T50" fmla="*/ 253 w 288"/>
                <a:gd name="T51" fmla="*/ 89 h 288"/>
                <a:gd name="T52" fmla="*/ 265 w 288"/>
                <a:gd name="T53" fmla="*/ 13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8" h="288">
                  <a:moveTo>
                    <a:pt x="288" y="0"/>
                  </a:moveTo>
                  <a:cubicBezTo>
                    <a:pt x="288" y="0"/>
                    <a:pt x="266" y="20"/>
                    <a:pt x="225" y="46"/>
                  </a:cubicBezTo>
                  <a:cubicBezTo>
                    <a:pt x="201" y="27"/>
                    <a:pt x="170" y="15"/>
                    <a:pt x="137" y="15"/>
                  </a:cubicBezTo>
                  <a:cubicBezTo>
                    <a:pt x="61" y="15"/>
                    <a:pt x="0" y="76"/>
                    <a:pt x="0" y="152"/>
                  </a:cubicBezTo>
                  <a:cubicBezTo>
                    <a:pt x="0" y="227"/>
                    <a:pt x="61" y="288"/>
                    <a:pt x="137" y="288"/>
                  </a:cubicBezTo>
                  <a:cubicBezTo>
                    <a:pt x="213" y="288"/>
                    <a:pt x="274" y="227"/>
                    <a:pt x="274" y="152"/>
                  </a:cubicBezTo>
                  <a:cubicBezTo>
                    <a:pt x="274" y="126"/>
                    <a:pt x="267" y="103"/>
                    <a:pt x="255" y="83"/>
                  </a:cubicBezTo>
                  <a:cubicBezTo>
                    <a:pt x="262" y="57"/>
                    <a:pt x="273" y="28"/>
                    <a:pt x="288" y="0"/>
                  </a:cubicBezTo>
                  <a:moveTo>
                    <a:pt x="156" y="29"/>
                  </a:moveTo>
                  <a:cubicBezTo>
                    <a:pt x="180" y="29"/>
                    <a:pt x="202" y="36"/>
                    <a:pt x="220" y="49"/>
                  </a:cubicBezTo>
                  <a:cubicBezTo>
                    <a:pt x="179" y="74"/>
                    <a:pt x="122" y="104"/>
                    <a:pt x="48" y="127"/>
                  </a:cubicBezTo>
                  <a:cubicBezTo>
                    <a:pt x="53" y="72"/>
                    <a:pt x="100" y="29"/>
                    <a:pt x="156" y="29"/>
                  </a:cubicBezTo>
                  <a:moveTo>
                    <a:pt x="265" y="138"/>
                  </a:moveTo>
                  <a:cubicBezTo>
                    <a:pt x="265" y="198"/>
                    <a:pt x="216" y="246"/>
                    <a:pt x="156" y="246"/>
                  </a:cubicBezTo>
                  <a:cubicBezTo>
                    <a:pt x="96" y="246"/>
                    <a:pt x="48" y="198"/>
                    <a:pt x="48" y="138"/>
                  </a:cubicBezTo>
                  <a:cubicBezTo>
                    <a:pt x="48" y="134"/>
                    <a:pt x="48" y="131"/>
                    <a:pt x="48" y="127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46" y="115"/>
                    <a:pt x="146" y="115"/>
                    <a:pt x="146" y="115"/>
                  </a:cubicBezTo>
                  <a:cubicBezTo>
                    <a:pt x="146" y="115"/>
                    <a:pt x="146" y="115"/>
                    <a:pt x="146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91" y="93"/>
                    <a:pt x="191" y="93"/>
                    <a:pt x="191" y="93"/>
                  </a:cubicBezTo>
                  <a:cubicBezTo>
                    <a:pt x="237" y="53"/>
                    <a:pt x="237" y="53"/>
                    <a:pt x="237" y="53"/>
                  </a:cubicBezTo>
                  <a:cubicBezTo>
                    <a:pt x="261" y="32"/>
                    <a:pt x="261" y="32"/>
                    <a:pt x="261" y="32"/>
                  </a:cubicBezTo>
                  <a:cubicBezTo>
                    <a:pt x="163" y="155"/>
                    <a:pt x="163" y="155"/>
                    <a:pt x="163" y="155"/>
                  </a:cubicBezTo>
                  <a:cubicBezTo>
                    <a:pt x="239" y="176"/>
                    <a:pt x="239" y="176"/>
                    <a:pt x="239" y="176"/>
                  </a:cubicBezTo>
                  <a:cubicBezTo>
                    <a:pt x="240" y="164"/>
                    <a:pt x="242" y="131"/>
                    <a:pt x="253" y="89"/>
                  </a:cubicBezTo>
                  <a:cubicBezTo>
                    <a:pt x="261" y="103"/>
                    <a:pt x="265" y="120"/>
                    <a:pt x="265" y="1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7"/>
            <p:cNvSpPr>
              <a:spLocks noEditPoints="1"/>
            </p:cNvSpPr>
            <p:nvPr userDrawn="1"/>
          </p:nvSpPr>
          <p:spPr bwMode="auto">
            <a:xfrm>
              <a:off x="3675063" y="2125663"/>
              <a:ext cx="428625" cy="428625"/>
            </a:xfrm>
            <a:custGeom>
              <a:avLst/>
              <a:gdLst>
                <a:gd name="T0" fmla="*/ 270 w 270"/>
                <a:gd name="T1" fmla="*/ 270 h 270"/>
                <a:gd name="T2" fmla="*/ 212 w 270"/>
                <a:gd name="T3" fmla="*/ 270 h 270"/>
                <a:gd name="T4" fmla="*/ 193 w 270"/>
                <a:gd name="T5" fmla="*/ 212 h 270"/>
                <a:gd name="T6" fmla="*/ 77 w 270"/>
                <a:gd name="T7" fmla="*/ 212 h 270"/>
                <a:gd name="T8" fmla="*/ 58 w 270"/>
                <a:gd name="T9" fmla="*/ 270 h 270"/>
                <a:gd name="T10" fmla="*/ 0 w 270"/>
                <a:gd name="T11" fmla="*/ 270 h 270"/>
                <a:gd name="T12" fmla="*/ 106 w 270"/>
                <a:gd name="T13" fmla="*/ 0 h 270"/>
                <a:gd name="T14" fmla="*/ 164 w 270"/>
                <a:gd name="T15" fmla="*/ 0 h 270"/>
                <a:gd name="T16" fmla="*/ 270 w 270"/>
                <a:gd name="T17" fmla="*/ 270 h 270"/>
                <a:gd name="T18" fmla="*/ 174 w 270"/>
                <a:gd name="T19" fmla="*/ 164 h 270"/>
                <a:gd name="T20" fmla="*/ 135 w 270"/>
                <a:gd name="T21" fmla="*/ 68 h 270"/>
                <a:gd name="T22" fmla="*/ 97 w 270"/>
                <a:gd name="T23" fmla="*/ 164 h 270"/>
                <a:gd name="T24" fmla="*/ 174 w 270"/>
                <a:gd name="T25" fmla="*/ 164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0" h="270">
                  <a:moveTo>
                    <a:pt x="270" y="270"/>
                  </a:moveTo>
                  <a:lnTo>
                    <a:pt x="212" y="270"/>
                  </a:lnTo>
                  <a:lnTo>
                    <a:pt x="193" y="212"/>
                  </a:lnTo>
                  <a:lnTo>
                    <a:pt x="77" y="212"/>
                  </a:lnTo>
                  <a:lnTo>
                    <a:pt x="58" y="270"/>
                  </a:lnTo>
                  <a:lnTo>
                    <a:pt x="0" y="270"/>
                  </a:lnTo>
                  <a:lnTo>
                    <a:pt x="106" y="0"/>
                  </a:lnTo>
                  <a:lnTo>
                    <a:pt x="164" y="0"/>
                  </a:lnTo>
                  <a:lnTo>
                    <a:pt x="270" y="270"/>
                  </a:lnTo>
                  <a:close/>
                  <a:moveTo>
                    <a:pt x="174" y="164"/>
                  </a:moveTo>
                  <a:lnTo>
                    <a:pt x="135" y="68"/>
                  </a:lnTo>
                  <a:lnTo>
                    <a:pt x="97" y="164"/>
                  </a:lnTo>
                  <a:lnTo>
                    <a:pt x="174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8"/>
            <p:cNvSpPr/>
            <p:nvPr userDrawn="1"/>
          </p:nvSpPr>
          <p:spPr bwMode="auto">
            <a:xfrm>
              <a:off x="4119563" y="2125663"/>
              <a:ext cx="414337" cy="428625"/>
            </a:xfrm>
            <a:custGeom>
              <a:avLst/>
              <a:gdLst>
                <a:gd name="T0" fmla="*/ 96 w 261"/>
                <a:gd name="T1" fmla="*/ 270 h 270"/>
                <a:gd name="T2" fmla="*/ 0 w 261"/>
                <a:gd name="T3" fmla="*/ 0 h 270"/>
                <a:gd name="T4" fmla="*/ 58 w 261"/>
                <a:gd name="T5" fmla="*/ 0 h 270"/>
                <a:gd name="T6" fmla="*/ 135 w 261"/>
                <a:gd name="T7" fmla="*/ 203 h 270"/>
                <a:gd name="T8" fmla="*/ 203 w 261"/>
                <a:gd name="T9" fmla="*/ 0 h 270"/>
                <a:gd name="T10" fmla="*/ 261 w 261"/>
                <a:gd name="T11" fmla="*/ 0 h 270"/>
                <a:gd name="T12" fmla="*/ 164 w 261"/>
                <a:gd name="T13" fmla="*/ 270 h 270"/>
                <a:gd name="T14" fmla="*/ 96 w 261"/>
                <a:gd name="T15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1" h="270">
                  <a:moveTo>
                    <a:pt x="96" y="270"/>
                  </a:moveTo>
                  <a:lnTo>
                    <a:pt x="0" y="0"/>
                  </a:lnTo>
                  <a:lnTo>
                    <a:pt x="58" y="0"/>
                  </a:lnTo>
                  <a:lnTo>
                    <a:pt x="135" y="203"/>
                  </a:lnTo>
                  <a:lnTo>
                    <a:pt x="203" y="0"/>
                  </a:lnTo>
                  <a:lnTo>
                    <a:pt x="261" y="0"/>
                  </a:lnTo>
                  <a:lnTo>
                    <a:pt x="164" y="270"/>
                  </a:lnTo>
                  <a:lnTo>
                    <a:pt x="96" y="2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Rectangle 9"/>
            <p:cNvSpPr>
              <a:spLocks noChangeArrowheads="1"/>
            </p:cNvSpPr>
            <p:nvPr userDrawn="1"/>
          </p:nvSpPr>
          <p:spPr bwMode="auto">
            <a:xfrm>
              <a:off x="4624388" y="2125663"/>
              <a:ext cx="92075" cy="428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10"/>
            <p:cNvSpPr/>
            <p:nvPr userDrawn="1"/>
          </p:nvSpPr>
          <p:spPr bwMode="auto">
            <a:xfrm>
              <a:off x="4840288" y="2111375"/>
              <a:ext cx="382587" cy="458788"/>
            </a:xfrm>
            <a:custGeom>
              <a:avLst/>
              <a:gdLst>
                <a:gd name="T0" fmla="*/ 19 w 25"/>
                <a:gd name="T1" fmla="*/ 19 h 30"/>
                <a:gd name="T2" fmla="*/ 25 w 25"/>
                <a:gd name="T3" fmla="*/ 21 h 30"/>
                <a:gd name="T4" fmla="*/ 20 w 25"/>
                <a:gd name="T5" fmla="*/ 28 h 30"/>
                <a:gd name="T6" fmla="*/ 13 w 25"/>
                <a:gd name="T7" fmla="*/ 30 h 30"/>
                <a:gd name="T8" fmla="*/ 4 w 25"/>
                <a:gd name="T9" fmla="*/ 26 h 30"/>
                <a:gd name="T10" fmla="*/ 0 w 25"/>
                <a:gd name="T11" fmla="*/ 15 h 30"/>
                <a:gd name="T12" fmla="*/ 4 w 25"/>
                <a:gd name="T13" fmla="*/ 4 h 30"/>
                <a:gd name="T14" fmla="*/ 13 w 25"/>
                <a:gd name="T15" fmla="*/ 0 h 30"/>
                <a:gd name="T16" fmla="*/ 22 w 25"/>
                <a:gd name="T17" fmla="*/ 4 h 30"/>
                <a:gd name="T18" fmla="*/ 25 w 25"/>
                <a:gd name="T19" fmla="*/ 9 h 30"/>
                <a:gd name="T20" fmla="*/ 19 w 25"/>
                <a:gd name="T21" fmla="*/ 10 h 30"/>
                <a:gd name="T22" fmla="*/ 17 w 25"/>
                <a:gd name="T23" fmla="*/ 7 h 30"/>
                <a:gd name="T24" fmla="*/ 13 w 25"/>
                <a:gd name="T25" fmla="*/ 5 h 30"/>
                <a:gd name="T26" fmla="*/ 8 w 25"/>
                <a:gd name="T27" fmla="*/ 8 h 30"/>
                <a:gd name="T28" fmla="*/ 6 w 25"/>
                <a:gd name="T29" fmla="*/ 15 h 30"/>
                <a:gd name="T30" fmla="*/ 8 w 25"/>
                <a:gd name="T31" fmla="*/ 23 h 30"/>
                <a:gd name="T32" fmla="*/ 13 w 25"/>
                <a:gd name="T33" fmla="*/ 25 h 30"/>
                <a:gd name="T34" fmla="*/ 17 w 25"/>
                <a:gd name="T35" fmla="*/ 24 h 30"/>
                <a:gd name="T36" fmla="*/ 19 w 25"/>
                <a:gd name="T37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30">
                  <a:moveTo>
                    <a:pt x="19" y="19"/>
                  </a:moveTo>
                  <a:cubicBezTo>
                    <a:pt x="25" y="21"/>
                    <a:pt x="25" y="21"/>
                    <a:pt x="25" y="21"/>
                  </a:cubicBezTo>
                  <a:cubicBezTo>
                    <a:pt x="24" y="24"/>
                    <a:pt x="22" y="26"/>
                    <a:pt x="20" y="28"/>
                  </a:cubicBezTo>
                  <a:cubicBezTo>
                    <a:pt x="18" y="29"/>
                    <a:pt x="16" y="30"/>
                    <a:pt x="13" y="30"/>
                  </a:cubicBezTo>
                  <a:cubicBezTo>
                    <a:pt x="9" y="30"/>
                    <a:pt x="6" y="29"/>
                    <a:pt x="4" y="26"/>
                  </a:cubicBezTo>
                  <a:cubicBezTo>
                    <a:pt x="1" y="23"/>
                    <a:pt x="0" y="20"/>
                    <a:pt x="0" y="15"/>
                  </a:cubicBezTo>
                  <a:cubicBezTo>
                    <a:pt x="0" y="11"/>
                    <a:pt x="1" y="7"/>
                    <a:pt x="4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7" y="0"/>
                    <a:pt x="20" y="2"/>
                    <a:pt x="22" y="4"/>
                  </a:cubicBezTo>
                  <a:cubicBezTo>
                    <a:pt x="23" y="5"/>
                    <a:pt x="24" y="7"/>
                    <a:pt x="25" y="9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9"/>
                    <a:pt x="18" y="8"/>
                    <a:pt x="17" y="7"/>
                  </a:cubicBezTo>
                  <a:cubicBezTo>
                    <a:pt x="16" y="6"/>
                    <a:pt x="14" y="5"/>
                    <a:pt x="13" y="5"/>
                  </a:cubicBezTo>
                  <a:cubicBezTo>
                    <a:pt x="11" y="5"/>
                    <a:pt x="9" y="6"/>
                    <a:pt x="8" y="8"/>
                  </a:cubicBezTo>
                  <a:cubicBezTo>
                    <a:pt x="7" y="9"/>
                    <a:pt x="6" y="12"/>
                    <a:pt x="6" y="15"/>
                  </a:cubicBezTo>
                  <a:cubicBezTo>
                    <a:pt x="6" y="19"/>
                    <a:pt x="7" y="21"/>
                    <a:pt x="8" y="23"/>
                  </a:cubicBezTo>
                  <a:cubicBezTo>
                    <a:pt x="9" y="24"/>
                    <a:pt x="11" y="25"/>
                    <a:pt x="13" y="25"/>
                  </a:cubicBezTo>
                  <a:cubicBezTo>
                    <a:pt x="14" y="25"/>
                    <a:pt x="16" y="24"/>
                    <a:pt x="17" y="24"/>
                  </a:cubicBezTo>
                  <a:cubicBezTo>
                    <a:pt x="18" y="23"/>
                    <a:pt x="19" y="21"/>
                    <a:pt x="19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红-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9C2E3-AFCA-478E-965B-BCB6B2C94C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56E37-25F9-48DB-B4D8-5875A04DC0B5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11337721" y="161886"/>
            <a:ext cx="561673" cy="561471"/>
            <a:chOff x="2036763" y="-752475"/>
            <a:chExt cx="4411662" cy="4410075"/>
          </a:xfrm>
          <a:solidFill>
            <a:srgbClr val="C00000"/>
          </a:solidFill>
        </p:grpSpPr>
        <p:sp>
          <p:nvSpPr>
            <p:cNvPr id="8" name="Freeform 5"/>
            <p:cNvSpPr/>
            <p:nvPr userDrawn="1"/>
          </p:nvSpPr>
          <p:spPr bwMode="auto">
            <a:xfrm>
              <a:off x="3675063" y="88900"/>
              <a:ext cx="2022475" cy="1638300"/>
            </a:xfrm>
            <a:custGeom>
              <a:avLst/>
              <a:gdLst>
                <a:gd name="T0" fmla="*/ 830 w 1274"/>
                <a:gd name="T1" fmla="*/ 396 h 1032"/>
                <a:gd name="T2" fmla="*/ 396 w 1274"/>
                <a:gd name="T3" fmla="*/ 598 h 1032"/>
                <a:gd name="T4" fmla="*/ 0 w 1274"/>
                <a:gd name="T5" fmla="*/ 1032 h 1032"/>
                <a:gd name="T6" fmla="*/ 444 w 1274"/>
                <a:gd name="T7" fmla="*/ 1032 h 1032"/>
                <a:gd name="T8" fmla="*/ 1274 w 1274"/>
                <a:gd name="T9" fmla="*/ 0 h 1032"/>
                <a:gd name="T10" fmla="*/ 830 w 1274"/>
                <a:gd name="T11" fmla="*/ 396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4" h="1032">
                  <a:moveTo>
                    <a:pt x="830" y="396"/>
                  </a:moveTo>
                  <a:lnTo>
                    <a:pt x="396" y="598"/>
                  </a:lnTo>
                  <a:lnTo>
                    <a:pt x="0" y="1032"/>
                  </a:lnTo>
                  <a:lnTo>
                    <a:pt x="444" y="1032"/>
                  </a:lnTo>
                  <a:lnTo>
                    <a:pt x="1274" y="0"/>
                  </a:lnTo>
                  <a:lnTo>
                    <a:pt x="830" y="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2036763" y="-752475"/>
              <a:ext cx="4411662" cy="4410075"/>
            </a:xfrm>
            <a:custGeom>
              <a:avLst/>
              <a:gdLst>
                <a:gd name="T0" fmla="*/ 288 w 288"/>
                <a:gd name="T1" fmla="*/ 0 h 288"/>
                <a:gd name="T2" fmla="*/ 225 w 288"/>
                <a:gd name="T3" fmla="*/ 46 h 288"/>
                <a:gd name="T4" fmla="*/ 137 w 288"/>
                <a:gd name="T5" fmla="*/ 15 h 288"/>
                <a:gd name="T6" fmla="*/ 0 w 288"/>
                <a:gd name="T7" fmla="*/ 152 h 288"/>
                <a:gd name="T8" fmla="*/ 137 w 288"/>
                <a:gd name="T9" fmla="*/ 288 h 288"/>
                <a:gd name="T10" fmla="*/ 274 w 288"/>
                <a:gd name="T11" fmla="*/ 152 h 288"/>
                <a:gd name="T12" fmla="*/ 255 w 288"/>
                <a:gd name="T13" fmla="*/ 83 h 288"/>
                <a:gd name="T14" fmla="*/ 288 w 288"/>
                <a:gd name="T15" fmla="*/ 0 h 288"/>
                <a:gd name="T16" fmla="*/ 156 w 288"/>
                <a:gd name="T17" fmla="*/ 29 h 288"/>
                <a:gd name="T18" fmla="*/ 220 w 288"/>
                <a:gd name="T19" fmla="*/ 49 h 288"/>
                <a:gd name="T20" fmla="*/ 48 w 288"/>
                <a:gd name="T21" fmla="*/ 127 h 288"/>
                <a:gd name="T22" fmla="*/ 156 w 288"/>
                <a:gd name="T23" fmla="*/ 29 h 288"/>
                <a:gd name="T24" fmla="*/ 265 w 288"/>
                <a:gd name="T25" fmla="*/ 138 h 288"/>
                <a:gd name="T26" fmla="*/ 156 w 288"/>
                <a:gd name="T27" fmla="*/ 246 h 288"/>
                <a:gd name="T28" fmla="*/ 48 w 288"/>
                <a:gd name="T29" fmla="*/ 138 h 288"/>
                <a:gd name="T30" fmla="*/ 48 w 288"/>
                <a:gd name="T31" fmla="*/ 127 h 288"/>
                <a:gd name="T32" fmla="*/ 117 w 288"/>
                <a:gd name="T33" fmla="*/ 146 h 288"/>
                <a:gd name="T34" fmla="*/ 146 w 288"/>
                <a:gd name="T35" fmla="*/ 115 h 288"/>
                <a:gd name="T36" fmla="*/ 146 w 288"/>
                <a:gd name="T37" fmla="*/ 115 h 288"/>
                <a:gd name="T38" fmla="*/ 147 w 288"/>
                <a:gd name="T39" fmla="*/ 115 h 288"/>
                <a:gd name="T40" fmla="*/ 191 w 288"/>
                <a:gd name="T41" fmla="*/ 93 h 288"/>
                <a:gd name="T42" fmla="*/ 237 w 288"/>
                <a:gd name="T43" fmla="*/ 53 h 288"/>
                <a:gd name="T44" fmla="*/ 261 w 288"/>
                <a:gd name="T45" fmla="*/ 32 h 288"/>
                <a:gd name="T46" fmla="*/ 163 w 288"/>
                <a:gd name="T47" fmla="*/ 155 h 288"/>
                <a:gd name="T48" fmla="*/ 239 w 288"/>
                <a:gd name="T49" fmla="*/ 176 h 288"/>
                <a:gd name="T50" fmla="*/ 253 w 288"/>
                <a:gd name="T51" fmla="*/ 89 h 288"/>
                <a:gd name="T52" fmla="*/ 265 w 288"/>
                <a:gd name="T53" fmla="*/ 13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8" h="288">
                  <a:moveTo>
                    <a:pt x="288" y="0"/>
                  </a:moveTo>
                  <a:cubicBezTo>
                    <a:pt x="288" y="0"/>
                    <a:pt x="266" y="20"/>
                    <a:pt x="225" y="46"/>
                  </a:cubicBezTo>
                  <a:cubicBezTo>
                    <a:pt x="201" y="27"/>
                    <a:pt x="170" y="15"/>
                    <a:pt x="137" y="15"/>
                  </a:cubicBezTo>
                  <a:cubicBezTo>
                    <a:pt x="61" y="15"/>
                    <a:pt x="0" y="76"/>
                    <a:pt x="0" y="152"/>
                  </a:cubicBezTo>
                  <a:cubicBezTo>
                    <a:pt x="0" y="227"/>
                    <a:pt x="61" y="288"/>
                    <a:pt x="137" y="288"/>
                  </a:cubicBezTo>
                  <a:cubicBezTo>
                    <a:pt x="213" y="288"/>
                    <a:pt x="274" y="227"/>
                    <a:pt x="274" y="152"/>
                  </a:cubicBezTo>
                  <a:cubicBezTo>
                    <a:pt x="274" y="126"/>
                    <a:pt x="267" y="103"/>
                    <a:pt x="255" y="83"/>
                  </a:cubicBezTo>
                  <a:cubicBezTo>
                    <a:pt x="262" y="57"/>
                    <a:pt x="273" y="28"/>
                    <a:pt x="288" y="0"/>
                  </a:cubicBezTo>
                  <a:moveTo>
                    <a:pt x="156" y="29"/>
                  </a:moveTo>
                  <a:cubicBezTo>
                    <a:pt x="180" y="29"/>
                    <a:pt x="202" y="36"/>
                    <a:pt x="220" y="49"/>
                  </a:cubicBezTo>
                  <a:cubicBezTo>
                    <a:pt x="179" y="74"/>
                    <a:pt x="122" y="104"/>
                    <a:pt x="48" y="127"/>
                  </a:cubicBezTo>
                  <a:cubicBezTo>
                    <a:pt x="53" y="72"/>
                    <a:pt x="100" y="29"/>
                    <a:pt x="156" y="29"/>
                  </a:cubicBezTo>
                  <a:moveTo>
                    <a:pt x="265" y="138"/>
                  </a:moveTo>
                  <a:cubicBezTo>
                    <a:pt x="265" y="198"/>
                    <a:pt x="216" y="246"/>
                    <a:pt x="156" y="246"/>
                  </a:cubicBezTo>
                  <a:cubicBezTo>
                    <a:pt x="96" y="246"/>
                    <a:pt x="48" y="198"/>
                    <a:pt x="48" y="138"/>
                  </a:cubicBezTo>
                  <a:cubicBezTo>
                    <a:pt x="48" y="134"/>
                    <a:pt x="48" y="131"/>
                    <a:pt x="48" y="127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46" y="115"/>
                    <a:pt x="146" y="115"/>
                    <a:pt x="146" y="115"/>
                  </a:cubicBezTo>
                  <a:cubicBezTo>
                    <a:pt x="146" y="115"/>
                    <a:pt x="146" y="115"/>
                    <a:pt x="146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91" y="93"/>
                    <a:pt x="191" y="93"/>
                    <a:pt x="191" y="93"/>
                  </a:cubicBezTo>
                  <a:cubicBezTo>
                    <a:pt x="237" y="53"/>
                    <a:pt x="237" y="53"/>
                    <a:pt x="237" y="53"/>
                  </a:cubicBezTo>
                  <a:cubicBezTo>
                    <a:pt x="261" y="32"/>
                    <a:pt x="261" y="32"/>
                    <a:pt x="261" y="32"/>
                  </a:cubicBezTo>
                  <a:cubicBezTo>
                    <a:pt x="163" y="155"/>
                    <a:pt x="163" y="155"/>
                    <a:pt x="163" y="155"/>
                  </a:cubicBezTo>
                  <a:cubicBezTo>
                    <a:pt x="239" y="176"/>
                    <a:pt x="239" y="176"/>
                    <a:pt x="239" y="176"/>
                  </a:cubicBezTo>
                  <a:cubicBezTo>
                    <a:pt x="240" y="164"/>
                    <a:pt x="242" y="131"/>
                    <a:pt x="253" y="89"/>
                  </a:cubicBezTo>
                  <a:cubicBezTo>
                    <a:pt x="261" y="103"/>
                    <a:pt x="265" y="120"/>
                    <a:pt x="265" y="1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"/>
            <p:cNvSpPr>
              <a:spLocks noEditPoints="1"/>
            </p:cNvSpPr>
            <p:nvPr userDrawn="1"/>
          </p:nvSpPr>
          <p:spPr bwMode="auto">
            <a:xfrm>
              <a:off x="3675063" y="2125663"/>
              <a:ext cx="428625" cy="428625"/>
            </a:xfrm>
            <a:custGeom>
              <a:avLst/>
              <a:gdLst>
                <a:gd name="T0" fmla="*/ 270 w 270"/>
                <a:gd name="T1" fmla="*/ 270 h 270"/>
                <a:gd name="T2" fmla="*/ 212 w 270"/>
                <a:gd name="T3" fmla="*/ 270 h 270"/>
                <a:gd name="T4" fmla="*/ 193 w 270"/>
                <a:gd name="T5" fmla="*/ 212 h 270"/>
                <a:gd name="T6" fmla="*/ 77 w 270"/>
                <a:gd name="T7" fmla="*/ 212 h 270"/>
                <a:gd name="T8" fmla="*/ 58 w 270"/>
                <a:gd name="T9" fmla="*/ 270 h 270"/>
                <a:gd name="T10" fmla="*/ 0 w 270"/>
                <a:gd name="T11" fmla="*/ 270 h 270"/>
                <a:gd name="T12" fmla="*/ 106 w 270"/>
                <a:gd name="T13" fmla="*/ 0 h 270"/>
                <a:gd name="T14" fmla="*/ 164 w 270"/>
                <a:gd name="T15" fmla="*/ 0 h 270"/>
                <a:gd name="T16" fmla="*/ 270 w 270"/>
                <a:gd name="T17" fmla="*/ 270 h 270"/>
                <a:gd name="T18" fmla="*/ 174 w 270"/>
                <a:gd name="T19" fmla="*/ 164 h 270"/>
                <a:gd name="T20" fmla="*/ 135 w 270"/>
                <a:gd name="T21" fmla="*/ 68 h 270"/>
                <a:gd name="T22" fmla="*/ 97 w 270"/>
                <a:gd name="T23" fmla="*/ 164 h 270"/>
                <a:gd name="T24" fmla="*/ 174 w 270"/>
                <a:gd name="T25" fmla="*/ 164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0" h="270">
                  <a:moveTo>
                    <a:pt x="270" y="270"/>
                  </a:moveTo>
                  <a:lnTo>
                    <a:pt x="212" y="270"/>
                  </a:lnTo>
                  <a:lnTo>
                    <a:pt x="193" y="212"/>
                  </a:lnTo>
                  <a:lnTo>
                    <a:pt x="77" y="212"/>
                  </a:lnTo>
                  <a:lnTo>
                    <a:pt x="58" y="270"/>
                  </a:lnTo>
                  <a:lnTo>
                    <a:pt x="0" y="270"/>
                  </a:lnTo>
                  <a:lnTo>
                    <a:pt x="106" y="0"/>
                  </a:lnTo>
                  <a:lnTo>
                    <a:pt x="164" y="0"/>
                  </a:lnTo>
                  <a:lnTo>
                    <a:pt x="270" y="270"/>
                  </a:lnTo>
                  <a:close/>
                  <a:moveTo>
                    <a:pt x="174" y="164"/>
                  </a:moveTo>
                  <a:lnTo>
                    <a:pt x="135" y="68"/>
                  </a:lnTo>
                  <a:lnTo>
                    <a:pt x="97" y="164"/>
                  </a:lnTo>
                  <a:lnTo>
                    <a:pt x="174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8"/>
            <p:cNvSpPr/>
            <p:nvPr userDrawn="1"/>
          </p:nvSpPr>
          <p:spPr bwMode="auto">
            <a:xfrm>
              <a:off x="4119563" y="2125663"/>
              <a:ext cx="414337" cy="428625"/>
            </a:xfrm>
            <a:custGeom>
              <a:avLst/>
              <a:gdLst>
                <a:gd name="T0" fmla="*/ 96 w 261"/>
                <a:gd name="T1" fmla="*/ 270 h 270"/>
                <a:gd name="T2" fmla="*/ 0 w 261"/>
                <a:gd name="T3" fmla="*/ 0 h 270"/>
                <a:gd name="T4" fmla="*/ 58 w 261"/>
                <a:gd name="T5" fmla="*/ 0 h 270"/>
                <a:gd name="T6" fmla="*/ 135 w 261"/>
                <a:gd name="T7" fmla="*/ 203 h 270"/>
                <a:gd name="T8" fmla="*/ 203 w 261"/>
                <a:gd name="T9" fmla="*/ 0 h 270"/>
                <a:gd name="T10" fmla="*/ 261 w 261"/>
                <a:gd name="T11" fmla="*/ 0 h 270"/>
                <a:gd name="T12" fmla="*/ 164 w 261"/>
                <a:gd name="T13" fmla="*/ 270 h 270"/>
                <a:gd name="T14" fmla="*/ 96 w 261"/>
                <a:gd name="T15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1" h="270">
                  <a:moveTo>
                    <a:pt x="96" y="270"/>
                  </a:moveTo>
                  <a:lnTo>
                    <a:pt x="0" y="0"/>
                  </a:lnTo>
                  <a:lnTo>
                    <a:pt x="58" y="0"/>
                  </a:lnTo>
                  <a:lnTo>
                    <a:pt x="135" y="203"/>
                  </a:lnTo>
                  <a:lnTo>
                    <a:pt x="203" y="0"/>
                  </a:lnTo>
                  <a:lnTo>
                    <a:pt x="261" y="0"/>
                  </a:lnTo>
                  <a:lnTo>
                    <a:pt x="164" y="270"/>
                  </a:lnTo>
                  <a:lnTo>
                    <a:pt x="96" y="2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Rectangle 9"/>
            <p:cNvSpPr>
              <a:spLocks noChangeArrowheads="1"/>
            </p:cNvSpPr>
            <p:nvPr userDrawn="1"/>
          </p:nvSpPr>
          <p:spPr bwMode="auto">
            <a:xfrm>
              <a:off x="4624388" y="2125663"/>
              <a:ext cx="92075" cy="428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0"/>
            <p:cNvSpPr/>
            <p:nvPr userDrawn="1"/>
          </p:nvSpPr>
          <p:spPr bwMode="auto">
            <a:xfrm>
              <a:off x="4840288" y="2111375"/>
              <a:ext cx="382587" cy="458788"/>
            </a:xfrm>
            <a:custGeom>
              <a:avLst/>
              <a:gdLst>
                <a:gd name="T0" fmla="*/ 19 w 25"/>
                <a:gd name="T1" fmla="*/ 19 h 30"/>
                <a:gd name="T2" fmla="*/ 25 w 25"/>
                <a:gd name="T3" fmla="*/ 21 h 30"/>
                <a:gd name="T4" fmla="*/ 20 w 25"/>
                <a:gd name="T5" fmla="*/ 28 h 30"/>
                <a:gd name="T6" fmla="*/ 13 w 25"/>
                <a:gd name="T7" fmla="*/ 30 h 30"/>
                <a:gd name="T8" fmla="*/ 4 w 25"/>
                <a:gd name="T9" fmla="*/ 26 h 30"/>
                <a:gd name="T10" fmla="*/ 0 w 25"/>
                <a:gd name="T11" fmla="*/ 15 h 30"/>
                <a:gd name="T12" fmla="*/ 4 w 25"/>
                <a:gd name="T13" fmla="*/ 4 h 30"/>
                <a:gd name="T14" fmla="*/ 13 w 25"/>
                <a:gd name="T15" fmla="*/ 0 h 30"/>
                <a:gd name="T16" fmla="*/ 22 w 25"/>
                <a:gd name="T17" fmla="*/ 4 h 30"/>
                <a:gd name="T18" fmla="*/ 25 w 25"/>
                <a:gd name="T19" fmla="*/ 9 h 30"/>
                <a:gd name="T20" fmla="*/ 19 w 25"/>
                <a:gd name="T21" fmla="*/ 10 h 30"/>
                <a:gd name="T22" fmla="*/ 17 w 25"/>
                <a:gd name="T23" fmla="*/ 7 h 30"/>
                <a:gd name="T24" fmla="*/ 13 w 25"/>
                <a:gd name="T25" fmla="*/ 5 h 30"/>
                <a:gd name="T26" fmla="*/ 8 w 25"/>
                <a:gd name="T27" fmla="*/ 8 h 30"/>
                <a:gd name="T28" fmla="*/ 6 w 25"/>
                <a:gd name="T29" fmla="*/ 15 h 30"/>
                <a:gd name="T30" fmla="*/ 8 w 25"/>
                <a:gd name="T31" fmla="*/ 23 h 30"/>
                <a:gd name="T32" fmla="*/ 13 w 25"/>
                <a:gd name="T33" fmla="*/ 25 h 30"/>
                <a:gd name="T34" fmla="*/ 17 w 25"/>
                <a:gd name="T35" fmla="*/ 24 h 30"/>
                <a:gd name="T36" fmla="*/ 19 w 25"/>
                <a:gd name="T37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30">
                  <a:moveTo>
                    <a:pt x="19" y="19"/>
                  </a:moveTo>
                  <a:cubicBezTo>
                    <a:pt x="25" y="21"/>
                    <a:pt x="25" y="21"/>
                    <a:pt x="25" y="21"/>
                  </a:cubicBezTo>
                  <a:cubicBezTo>
                    <a:pt x="24" y="24"/>
                    <a:pt x="22" y="26"/>
                    <a:pt x="20" y="28"/>
                  </a:cubicBezTo>
                  <a:cubicBezTo>
                    <a:pt x="18" y="29"/>
                    <a:pt x="16" y="30"/>
                    <a:pt x="13" y="30"/>
                  </a:cubicBezTo>
                  <a:cubicBezTo>
                    <a:pt x="9" y="30"/>
                    <a:pt x="6" y="29"/>
                    <a:pt x="4" y="26"/>
                  </a:cubicBezTo>
                  <a:cubicBezTo>
                    <a:pt x="1" y="23"/>
                    <a:pt x="0" y="20"/>
                    <a:pt x="0" y="15"/>
                  </a:cubicBezTo>
                  <a:cubicBezTo>
                    <a:pt x="0" y="11"/>
                    <a:pt x="1" y="7"/>
                    <a:pt x="4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7" y="0"/>
                    <a:pt x="20" y="2"/>
                    <a:pt x="22" y="4"/>
                  </a:cubicBezTo>
                  <a:cubicBezTo>
                    <a:pt x="23" y="5"/>
                    <a:pt x="24" y="7"/>
                    <a:pt x="25" y="9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9"/>
                    <a:pt x="18" y="8"/>
                    <a:pt x="17" y="7"/>
                  </a:cubicBezTo>
                  <a:cubicBezTo>
                    <a:pt x="16" y="6"/>
                    <a:pt x="14" y="5"/>
                    <a:pt x="13" y="5"/>
                  </a:cubicBezTo>
                  <a:cubicBezTo>
                    <a:pt x="11" y="5"/>
                    <a:pt x="9" y="6"/>
                    <a:pt x="8" y="8"/>
                  </a:cubicBezTo>
                  <a:cubicBezTo>
                    <a:pt x="7" y="9"/>
                    <a:pt x="6" y="12"/>
                    <a:pt x="6" y="15"/>
                  </a:cubicBezTo>
                  <a:cubicBezTo>
                    <a:pt x="6" y="19"/>
                    <a:pt x="7" y="21"/>
                    <a:pt x="8" y="23"/>
                  </a:cubicBezTo>
                  <a:cubicBezTo>
                    <a:pt x="9" y="24"/>
                    <a:pt x="11" y="25"/>
                    <a:pt x="13" y="25"/>
                  </a:cubicBezTo>
                  <a:cubicBezTo>
                    <a:pt x="14" y="25"/>
                    <a:pt x="16" y="24"/>
                    <a:pt x="17" y="24"/>
                  </a:cubicBezTo>
                  <a:cubicBezTo>
                    <a:pt x="18" y="23"/>
                    <a:pt x="19" y="21"/>
                    <a:pt x="19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红-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9C2E3-AFCA-478E-965B-BCB6B2C94C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56E37-25F9-48DB-B4D8-5875A04DC0B5}" type="slidenum">
              <a:rPr lang="zh-CN" altLang="en-US" smtClean="0"/>
            </a:fld>
            <a:endParaRPr lang="zh-CN" altLang="en-US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1052960" y="161886"/>
            <a:ext cx="748897" cy="561471"/>
            <a:chOff x="2036763" y="-752475"/>
            <a:chExt cx="4411662" cy="4410075"/>
          </a:xfrm>
          <a:solidFill>
            <a:srgbClr val="C00000"/>
          </a:solidFill>
        </p:grpSpPr>
        <p:sp>
          <p:nvSpPr>
            <p:cNvPr id="15" name="Freeform 5"/>
            <p:cNvSpPr/>
            <p:nvPr userDrawn="1"/>
          </p:nvSpPr>
          <p:spPr bwMode="auto">
            <a:xfrm>
              <a:off x="3675063" y="88900"/>
              <a:ext cx="2022475" cy="1638300"/>
            </a:xfrm>
            <a:custGeom>
              <a:avLst/>
              <a:gdLst>
                <a:gd name="T0" fmla="*/ 830 w 1274"/>
                <a:gd name="T1" fmla="*/ 396 h 1032"/>
                <a:gd name="T2" fmla="*/ 396 w 1274"/>
                <a:gd name="T3" fmla="*/ 598 h 1032"/>
                <a:gd name="T4" fmla="*/ 0 w 1274"/>
                <a:gd name="T5" fmla="*/ 1032 h 1032"/>
                <a:gd name="T6" fmla="*/ 444 w 1274"/>
                <a:gd name="T7" fmla="*/ 1032 h 1032"/>
                <a:gd name="T8" fmla="*/ 1274 w 1274"/>
                <a:gd name="T9" fmla="*/ 0 h 1032"/>
                <a:gd name="T10" fmla="*/ 830 w 1274"/>
                <a:gd name="T11" fmla="*/ 396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4" h="1032">
                  <a:moveTo>
                    <a:pt x="830" y="396"/>
                  </a:moveTo>
                  <a:lnTo>
                    <a:pt x="396" y="598"/>
                  </a:lnTo>
                  <a:lnTo>
                    <a:pt x="0" y="1032"/>
                  </a:lnTo>
                  <a:lnTo>
                    <a:pt x="444" y="1032"/>
                  </a:lnTo>
                  <a:lnTo>
                    <a:pt x="1274" y="0"/>
                  </a:lnTo>
                  <a:lnTo>
                    <a:pt x="830" y="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6"/>
            <p:cNvSpPr>
              <a:spLocks noEditPoints="1"/>
            </p:cNvSpPr>
            <p:nvPr userDrawn="1"/>
          </p:nvSpPr>
          <p:spPr bwMode="auto">
            <a:xfrm>
              <a:off x="2036763" y="-752475"/>
              <a:ext cx="4411662" cy="4410075"/>
            </a:xfrm>
            <a:custGeom>
              <a:avLst/>
              <a:gdLst>
                <a:gd name="T0" fmla="*/ 288 w 288"/>
                <a:gd name="T1" fmla="*/ 0 h 288"/>
                <a:gd name="T2" fmla="*/ 225 w 288"/>
                <a:gd name="T3" fmla="*/ 46 h 288"/>
                <a:gd name="T4" fmla="*/ 137 w 288"/>
                <a:gd name="T5" fmla="*/ 15 h 288"/>
                <a:gd name="T6" fmla="*/ 0 w 288"/>
                <a:gd name="T7" fmla="*/ 152 h 288"/>
                <a:gd name="T8" fmla="*/ 137 w 288"/>
                <a:gd name="T9" fmla="*/ 288 h 288"/>
                <a:gd name="T10" fmla="*/ 274 w 288"/>
                <a:gd name="T11" fmla="*/ 152 h 288"/>
                <a:gd name="T12" fmla="*/ 255 w 288"/>
                <a:gd name="T13" fmla="*/ 83 h 288"/>
                <a:gd name="T14" fmla="*/ 288 w 288"/>
                <a:gd name="T15" fmla="*/ 0 h 288"/>
                <a:gd name="T16" fmla="*/ 156 w 288"/>
                <a:gd name="T17" fmla="*/ 29 h 288"/>
                <a:gd name="T18" fmla="*/ 220 w 288"/>
                <a:gd name="T19" fmla="*/ 49 h 288"/>
                <a:gd name="T20" fmla="*/ 48 w 288"/>
                <a:gd name="T21" fmla="*/ 127 h 288"/>
                <a:gd name="T22" fmla="*/ 156 w 288"/>
                <a:gd name="T23" fmla="*/ 29 h 288"/>
                <a:gd name="T24" fmla="*/ 265 w 288"/>
                <a:gd name="T25" fmla="*/ 138 h 288"/>
                <a:gd name="T26" fmla="*/ 156 w 288"/>
                <a:gd name="T27" fmla="*/ 246 h 288"/>
                <a:gd name="T28" fmla="*/ 48 w 288"/>
                <a:gd name="T29" fmla="*/ 138 h 288"/>
                <a:gd name="T30" fmla="*/ 48 w 288"/>
                <a:gd name="T31" fmla="*/ 127 h 288"/>
                <a:gd name="T32" fmla="*/ 117 w 288"/>
                <a:gd name="T33" fmla="*/ 146 h 288"/>
                <a:gd name="T34" fmla="*/ 146 w 288"/>
                <a:gd name="T35" fmla="*/ 115 h 288"/>
                <a:gd name="T36" fmla="*/ 146 w 288"/>
                <a:gd name="T37" fmla="*/ 115 h 288"/>
                <a:gd name="T38" fmla="*/ 147 w 288"/>
                <a:gd name="T39" fmla="*/ 115 h 288"/>
                <a:gd name="T40" fmla="*/ 191 w 288"/>
                <a:gd name="T41" fmla="*/ 93 h 288"/>
                <a:gd name="T42" fmla="*/ 237 w 288"/>
                <a:gd name="T43" fmla="*/ 53 h 288"/>
                <a:gd name="T44" fmla="*/ 261 w 288"/>
                <a:gd name="T45" fmla="*/ 32 h 288"/>
                <a:gd name="T46" fmla="*/ 163 w 288"/>
                <a:gd name="T47" fmla="*/ 155 h 288"/>
                <a:gd name="T48" fmla="*/ 239 w 288"/>
                <a:gd name="T49" fmla="*/ 176 h 288"/>
                <a:gd name="T50" fmla="*/ 253 w 288"/>
                <a:gd name="T51" fmla="*/ 89 h 288"/>
                <a:gd name="T52" fmla="*/ 265 w 288"/>
                <a:gd name="T53" fmla="*/ 13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8" h="288">
                  <a:moveTo>
                    <a:pt x="288" y="0"/>
                  </a:moveTo>
                  <a:cubicBezTo>
                    <a:pt x="288" y="0"/>
                    <a:pt x="266" y="20"/>
                    <a:pt x="225" y="46"/>
                  </a:cubicBezTo>
                  <a:cubicBezTo>
                    <a:pt x="201" y="27"/>
                    <a:pt x="170" y="15"/>
                    <a:pt x="137" y="15"/>
                  </a:cubicBezTo>
                  <a:cubicBezTo>
                    <a:pt x="61" y="15"/>
                    <a:pt x="0" y="76"/>
                    <a:pt x="0" y="152"/>
                  </a:cubicBezTo>
                  <a:cubicBezTo>
                    <a:pt x="0" y="227"/>
                    <a:pt x="61" y="288"/>
                    <a:pt x="137" y="288"/>
                  </a:cubicBezTo>
                  <a:cubicBezTo>
                    <a:pt x="213" y="288"/>
                    <a:pt x="274" y="227"/>
                    <a:pt x="274" y="152"/>
                  </a:cubicBezTo>
                  <a:cubicBezTo>
                    <a:pt x="274" y="126"/>
                    <a:pt x="267" y="103"/>
                    <a:pt x="255" y="83"/>
                  </a:cubicBezTo>
                  <a:cubicBezTo>
                    <a:pt x="262" y="57"/>
                    <a:pt x="273" y="28"/>
                    <a:pt x="288" y="0"/>
                  </a:cubicBezTo>
                  <a:moveTo>
                    <a:pt x="156" y="29"/>
                  </a:moveTo>
                  <a:cubicBezTo>
                    <a:pt x="180" y="29"/>
                    <a:pt x="202" y="36"/>
                    <a:pt x="220" y="49"/>
                  </a:cubicBezTo>
                  <a:cubicBezTo>
                    <a:pt x="179" y="74"/>
                    <a:pt x="122" y="104"/>
                    <a:pt x="48" y="127"/>
                  </a:cubicBezTo>
                  <a:cubicBezTo>
                    <a:pt x="53" y="72"/>
                    <a:pt x="100" y="29"/>
                    <a:pt x="156" y="29"/>
                  </a:cubicBezTo>
                  <a:moveTo>
                    <a:pt x="265" y="138"/>
                  </a:moveTo>
                  <a:cubicBezTo>
                    <a:pt x="265" y="198"/>
                    <a:pt x="216" y="246"/>
                    <a:pt x="156" y="246"/>
                  </a:cubicBezTo>
                  <a:cubicBezTo>
                    <a:pt x="96" y="246"/>
                    <a:pt x="48" y="198"/>
                    <a:pt x="48" y="138"/>
                  </a:cubicBezTo>
                  <a:cubicBezTo>
                    <a:pt x="48" y="134"/>
                    <a:pt x="48" y="131"/>
                    <a:pt x="48" y="127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46" y="115"/>
                    <a:pt x="146" y="115"/>
                    <a:pt x="146" y="115"/>
                  </a:cubicBezTo>
                  <a:cubicBezTo>
                    <a:pt x="146" y="115"/>
                    <a:pt x="146" y="115"/>
                    <a:pt x="146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91" y="93"/>
                    <a:pt x="191" y="93"/>
                    <a:pt x="191" y="93"/>
                  </a:cubicBezTo>
                  <a:cubicBezTo>
                    <a:pt x="237" y="53"/>
                    <a:pt x="237" y="53"/>
                    <a:pt x="237" y="53"/>
                  </a:cubicBezTo>
                  <a:cubicBezTo>
                    <a:pt x="261" y="32"/>
                    <a:pt x="261" y="32"/>
                    <a:pt x="261" y="32"/>
                  </a:cubicBezTo>
                  <a:cubicBezTo>
                    <a:pt x="163" y="155"/>
                    <a:pt x="163" y="155"/>
                    <a:pt x="163" y="155"/>
                  </a:cubicBezTo>
                  <a:cubicBezTo>
                    <a:pt x="239" y="176"/>
                    <a:pt x="239" y="176"/>
                    <a:pt x="239" y="176"/>
                  </a:cubicBezTo>
                  <a:cubicBezTo>
                    <a:pt x="240" y="164"/>
                    <a:pt x="242" y="131"/>
                    <a:pt x="253" y="89"/>
                  </a:cubicBezTo>
                  <a:cubicBezTo>
                    <a:pt x="261" y="103"/>
                    <a:pt x="265" y="120"/>
                    <a:pt x="265" y="1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7"/>
            <p:cNvSpPr>
              <a:spLocks noEditPoints="1"/>
            </p:cNvSpPr>
            <p:nvPr userDrawn="1"/>
          </p:nvSpPr>
          <p:spPr bwMode="auto">
            <a:xfrm>
              <a:off x="3675063" y="2125663"/>
              <a:ext cx="428625" cy="428625"/>
            </a:xfrm>
            <a:custGeom>
              <a:avLst/>
              <a:gdLst>
                <a:gd name="T0" fmla="*/ 270 w 270"/>
                <a:gd name="T1" fmla="*/ 270 h 270"/>
                <a:gd name="T2" fmla="*/ 212 w 270"/>
                <a:gd name="T3" fmla="*/ 270 h 270"/>
                <a:gd name="T4" fmla="*/ 193 w 270"/>
                <a:gd name="T5" fmla="*/ 212 h 270"/>
                <a:gd name="T6" fmla="*/ 77 w 270"/>
                <a:gd name="T7" fmla="*/ 212 h 270"/>
                <a:gd name="T8" fmla="*/ 58 w 270"/>
                <a:gd name="T9" fmla="*/ 270 h 270"/>
                <a:gd name="T10" fmla="*/ 0 w 270"/>
                <a:gd name="T11" fmla="*/ 270 h 270"/>
                <a:gd name="T12" fmla="*/ 106 w 270"/>
                <a:gd name="T13" fmla="*/ 0 h 270"/>
                <a:gd name="T14" fmla="*/ 164 w 270"/>
                <a:gd name="T15" fmla="*/ 0 h 270"/>
                <a:gd name="T16" fmla="*/ 270 w 270"/>
                <a:gd name="T17" fmla="*/ 270 h 270"/>
                <a:gd name="T18" fmla="*/ 174 w 270"/>
                <a:gd name="T19" fmla="*/ 164 h 270"/>
                <a:gd name="T20" fmla="*/ 135 w 270"/>
                <a:gd name="T21" fmla="*/ 68 h 270"/>
                <a:gd name="T22" fmla="*/ 97 w 270"/>
                <a:gd name="T23" fmla="*/ 164 h 270"/>
                <a:gd name="T24" fmla="*/ 174 w 270"/>
                <a:gd name="T25" fmla="*/ 164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0" h="270">
                  <a:moveTo>
                    <a:pt x="270" y="270"/>
                  </a:moveTo>
                  <a:lnTo>
                    <a:pt x="212" y="270"/>
                  </a:lnTo>
                  <a:lnTo>
                    <a:pt x="193" y="212"/>
                  </a:lnTo>
                  <a:lnTo>
                    <a:pt x="77" y="212"/>
                  </a:lnTo>
                  <a:lnTo>
                    <a:pt x="58" y="270"/>
                  </a:lnTo>
                  <a:lnTo>
                    <a:pt x="0" y="270"/>
                  </a:lnTo>
                  <a:lnTo>
                    <a:pt x="106" y="0"/>
                  </a:lnTo>
                  <a:lnTo>
                    <a:pt x="164" y="0"/>
                  </a:lnTo>
                  <a:lnTo>
                    <a:pt x="270" y="270"/>
                  </a:lnTo>
                  <a:close/>
                  <a:moveTo>
                    <a:pt x="174" y="164"/>
                  </a:moveTo>
                  <a:lnTo>
                    <a:pt x="135" y="68"/>
                  </a:lnTo>
                  <a:lnTo>
                    <a:pt x="97" y="164"/>
                  </a:lnTo>
                  <a:lnTo>
                    <a:pt x="174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8"/>
            <p:cNvSpPr/>
            <p:nvPr userDrawn="1"/>
          </p:nvSpPr>
          <p:spPr bwMode="auto">
            <a:xfrm>
              <a:off x="4119563" y="2125663"/>
              <a:ext cx="414337" cy="428625"/>
            </a:xfrm>
            <a:custGeom>
              <a:avLst/>
              <a:gdLst>
                <a:gd name="T0" fmla="*/ 96 w 261"/>
                <a:gd name="T1" fmla="*/ 270 h 270"/>
                <a:gd name="T2" fmla="*/ 0 w 261"/>
                <a:gd name="T3" fmla="*/ 0 h 270"/>
                <a:gd name="T4" fmla="*/ 58 w 261"/>
                <a:gd name="T5" fmla="*/ 0 h 270"/>
                <a:gd name="T6" fmla="*/ 135 w 261"/>
                <a:gd name="T7" fmla="*/ 203 h 270"/>
                <a:gd name="T8" fmla="*/ 203 w 261"/>
                <a:gd name="T9" fmla="*/ 0 h 270"/>
                <a:gd name="T10" fmla="*/ 261 w 261"/>
                <a:gd name="T11" fmla="*/ 0 h 270"/>
                <a:gd name="T12" fmla="*/ 164 w 261"/>
                <a:gd name="T13" fmla="*/ 270 h 270"/>
                <a:gd name="T14" fmla="*/ 96 w 261"/>
                <a:gd name="T15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1" h="270">
                  <a:moveTo>
                    <a:pt x="96" y="270"/>
                  </a:moveTo>
                  <a:lnTo>
                    <a:pt x="0" y="0"/>
                  </a:lnTo>
                  <a:lnTo>
                    <a:pt x="58" y="0"/>
                  </a:lnTo>
                  <a:lnTo>
                    <a:pt x="135" y="203"/>
                  </a:lnTo>
                  <a:lnTo>
                    <a:pt x="203" y="0"/>
                  </a:lnTo>
                  <a:lnTo>
                    <a:pt x="261" y="0"/>
                  </a:lnTo>
                  <a:lnTo>
                    <a:pt x="164" y="270"/>
                  </a:lnTo>
                  <a:lnTo>
                    <a:pt x="96" y="2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Rectangle 9"/>
            <p:cNvSpPr>
              <a:spLocks noChangeArrowheads="1"/>
            </p:cNvSpPr>
            <p:nvPr userDrawn="1"/>
          </p:nvSpPr>
          <p:spPr bwMode="auto">
            <a:xfrm>
              <a:off x="4624388" y="2125663"/>
              <a:ext cx="92075" cy="428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0"/>
            <p:cNvSpPr/>
            <p:nvPr userDrawn="1"/>
          </p:nvSpPr>
          <p:spPr bwMode="auto">
            <a:xfrm>
              <a:off x="4840288" y="2111375"/>
              <a:ext cx="382587" cy="458788"/>
            </a:xfrm>
            <a:custGeom>
              <a:avLst/>
              <a:gdLst>
                <a:gd name="T0" fmla="*/ 19 w 25"/>
                <a:gd name="T1" fmla="*/ 19 h 30"/>
                <a:gd name="T2" fmla="*/ 25 w 25"/>
                <a:gd name="T3" fmla="*/ 21 h 30"/>
                <a:gd name="T4" fmla="*/ 20 w 25"/>
                <a:gd name="T5" fmla="*/ 28 h 30"/>
                <a:gd name="T6" fmla="*/ 13 w 25"/>
                <a:gd name="T7" fmla="*/ 30 h 30"/>
                <a:gd name="T8" fmla="*/ 4 w 25"/>
                <a:gd name="T9" fmla="*/ 26 h 30"/>
                <a:gd name="T10" fmla="*/ 0 w 25"/>
                <a:gd name="T11" fmla="*/ 15 h 30"/>
                <a:gd name="T12" fmla="*/ 4 w 25"/>
                <a:gd name="T13" fmla="*/ 4 h 30"/>
                <a:gd name="T14" fmla="*/ 13 w 25"/>
                <a:gd name="T15" fmla="*/ 0 h 30"/>
                <a:gd name="T16" fmla="*/ 22 w 25"/>
                <a:gd name="T17" fmla="*/ 4 h 30"/>
                <a:gd name="T18" fmla="*/ 25 w 25"/>
                <a:gd name="T19" fmla="*/ 9 h 30"/>
                <a:gd name="T20" fmla="*/ 19 w 25"/>
                <a:gd name="T21" fmla="*/ 10 h 30"/>
                <a:gd name="T22" fmla="*/ 17 w 25"/>
                <a:gd name="T23" fmla="*/ 7 h 30"/>
                <a:gd name="T24" fmla="*/ 13 w 25"/>
                <a:gd name="T25" fmla="*/ 5 h 30"/>
                <a:gd name="T26" fmla="*/ 8 w 25"/>
                <a:gd name="T27" fmla="*/ 8 h 30"/>
                <a:gd name="T28" fmla="*/ 6 w 25"/>
                <a:gd name="T29" fmla="*/ 15 h 30"/>
                <a:gd name="T30" fmla="*/ 8 w 25"/>
                <a:gd name="T31" fmla="*/ 23 h 30"/>
                <a:gd name="T32" fmla="*/ 13 w 25"/>
                <a:gd name="T33" fmla="*/ 25 h 30"/>
                <a:gd name="T34" fmla="*/ 17 w 25"/>
                <a:gd name="T35" fmla="*/ 24 h 30"/>
                <a:gd name="T36" fmla="*/ 19 w 25"/>
                <a:gd name="T37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30">
                  <a:moveTo>
                    <a:pt x="19" y="19"/>
                  </a:moveTo>
                  <a:cubicBezTo>
                    <a:pt x="25" y="21"/>
                    <a:pt x="25" y="21"/>
                    <a:pt x="25" y="21"/>
                  </a:cubicBezTo>
                  <a:cubicBezTo>
                    <a:pt x="24" y="24"/>
                    <a:pt x="22" y="26"/>
                    <a:pt x="20" y="28"/>
                  </a:cubicBezTo>
                  <a:cubicBezTo>
                    <a:pt x="18" y="29"/>
                    <a:pt x="16" y="30"/>
                    <a:pt x="13" y="30"/>
                  </a:cubicBezTo>
                  <a:cubicBezTo>
                    <a:pt x="9" y="30"/>
                    <a:pt x="6" y="29"/>
                    <a:pt x="4" y="26"/>
                  </a:cubicBezTo>
                  <a:cubicBezTo>
                    <a:pt x="1" y="23"/>
                    <a:pt x="0" y="20"/>
                    <a:pt x="0" y="15"/>
                  </a:cubicBezTo>
                  <a:cubicBezTo>
                    <a:pt x="0" y="11"/>
                    <a:pt x="1" y="7"/>
                    <a:pt x="4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7" y="0"/>
                    <a:pt x="20" y="2"/>
                    <a:pt x="22" y="4"/>
                  </a:cubicBezTo>
                  <a:cubicBezTo>
                    <a:pt x="23" y="5"/>
                    <a:pt x="24" y="7"/>
                    <a:pt x="25" y="9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9"/>
                    <a:pt x="18" y="8"/>
                    <a:pt x="17" y="7"/>
                  </a:cubicBezTo>
                  <a:cubicBezTo>
                    <a:pt x="16" y="6"/>
                    <a:pt x="14" y="5"/>
                    <a:pt x="13" y="5"/>
                  </a:cubicBezTo>
                  <a:cubicBezTo>
                    <a:pt x="11" y="5"/>
                    <a:pt x="9" y="6"/>
                    <a:pt x="8" y="8"/>
                  </a:cubicBezTo>
                  <a:cubicBezTo>
                    <a:pt x="7" y="9"/>
                    <a:pt x="6" y="12"/>
                    <a:pt x="6" y="15"/>
                  </a:cubicBezTo>
                  <a:cubicBezTo>
                    <a:pt x="6" y="19"/>
                    <a:pt x="7" y="21"/>
                    <a:pt x="8" y="23"/>
                  </a:cubicBezTo>
                  <a:cubicBezTo>
                    <a:pt x="9" y="24"/>
                    <a:pt x="11" y="25"/>
                    <a:pt x="13" y="25"/>
                  </a:cubicBezTo>
                  <a:cubicBezTo>
                    <a:pt x="14" y="25"/>
                    <a:pt x="16" y="24"/>
                    <a:pt x="17" y="24"/>
                  </a:cubicBezTo>
                  <a:cubicBezTo>
                    <a:pt x="18" y="23"/>
                    <a:pt x="19" y="21"/>
                    <a:pt x="19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9C2E3-AFCA-478E-965B-BCB6B2C94C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56E37-25F9-48DB-B4D8-5875A04DC0B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0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hemeOverride" Target="../theme/themeOverride6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 idx="4294967295"/>
          </p:nvPr>
        </p:nvSpPr>
        <p:spPr>
          <a:xfrm>
            <a:off x="342900" y="2258963"/>
            <a:ext cx="11506200" cy="913907"/>
          </a:xfrm>
        </p:spPr>
        <p:txBody>
          <a:bodyPr vert="horz" lIns="91440" tIns="45720" rIns="91440" bIns="45720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司库资金结算管理系统</a:t>
            </a:r>
            <a:b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</a:b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操作</a:t>
            </a: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培训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7" name="副标题 6"/>
          <p:cNvSpPr>
            <a:spLocks noGrp="1"/>
          </p:cNvSpPr>
          <p:nvPr>
            <p:ph type="subTitle" idx="4294967295"/>
          </p:nvPr>
        </p:nvSpPr>
        <p:spPr>
          <a:xfrm>
            <a:off x="1523999" y="5340191"/>
            <a:ext cx="9144000" cy="662151"/>
          </a:xfrm>
        </p:spPr>
        <p:txBody>
          <a:bodyPr vert="horz" lIns="91440" tIns="45720" rIns="91440" bIns="45720" rtlCol="0" anchor="ctr" anchorCtr="0">
            <a:noAutofit/>
          </a:bodyPr>
          <a:lstStyle/>
          <a:p>
            <a:pPr marL="0" indent="0" algn="ctr">
              <a:lnSpc>
                <a:spcPts val="3860"/>
              </a:lnSpc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2025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年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6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月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-1764704" y="620688"/>
            <a:ext cx="1296144" cy="1800200"/>
            <a:chOff x="-1764704" y="620688"/>
            <a:chExt cx="1296144" cy="1800200"/>
          </a:xfrm>
        </p:grpSpPr>
        <p:sp>
          <p:nvSpPr>
            <p:cNvPr id="8" name="矩形 7"/>
            <p:cNvSpPr/>
            <p:nvPr/>
          </p:nvSpPr>
          <p:spPr>
            <a:xfrm>
              <a:off x="-1044624" y="620688"/>
              <a:ext cx="576064" cy="504056"/>
            </a:xfrm>
            <a:prstGeom prst="rect">
              <a:avLst/>
            </a:prstGeom>
            <a:solidFill>
              <a:srgbClr val="D74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-1044624" y="1268760"/>
              <a:ext cx="576064" cy="504056"/>
            </a:xfrm>
            <a:prstGeom prst="rect">
              <a:avLst/>
            </a:prstGeom>
            <a:solidFill>
              <a:srgbClr val="890E0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-1044624" y="1916832"/>
              <a:ext cx="576064" cy="504056"/>
            </a:xfrm>
            <a:prstGeom prst="rect">
              <a:avLst/>
            </a:prstGeom>
            <a:solidFill>
              <a:srgbClr val="3A06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-1764704" y="1268760"/>
              <a:ext cx="576064" cy="504056"/>
            </a:xfrm>
            <a:prstGeom prst="rect">
              <a:avLst/>
            </a:prstGeom>
            <a:solidFill>
              <a:srgbClr val="CB2D2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4928235" y="4551045"/>
            <a:ext cx="2336165" cy="5524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algn="ctr">
              <a:lnSpc>
                <a:spcPts val="386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航空工业财务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/>
          <p:cNvSpPr/>
          <p:nvPr/>
        </p:nvSpPr>
        <p:spPr>
          <a:xfrm>
            <a:off x="490383" y="230623"/>
            <a:ext cx="752187" cy="445296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一</a:t>
            </a:r>
            <a:endParaRPr lang="en-US" altLang="zh-CN" sz="2000" dirty="0">
              <a:cs typeface="+mn-ea"/>
              <a:sym typeface="+mn-lt"/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1527870" y="230623"/>
            <a:ext cx="7704856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用户登录</a:t>
            </a:r>
            <a:endParaRPr lang="zh-CN" sz="2800" b="1" spc="6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1044624" y="620688"/>
            <a:ext cx="576064" cy="2448272"/>
            <a:chOff x="-1044624" y="620688"/>
            <a:chExt cx="576064" cy="2448272"/>
          </a:xfrm>
        </p:grpSpPr>
        <p:sp>
          <p:nvSpPr>
            <p:cNvPr id="19" name="矩形 18"/>
            <p:cNvSpPr/>
            <p:nvPr/>
          </p:nvSpPr>
          <p:spPr>
            <a:xfrm>
              <a:off x="-1044624" y="620688"/>
              <a:ext cx="576064" cy="504056"/>
            </a:xfrm>
            <a:prstGeom prst="rect">
              <a:avLst/>
            </a:prstGeom>
            <a:solidFill>
              <a:srgbClr val="D74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-1044624" y="1268760"/>
              <a:ext cx="576064" cy="504056"/>
            </a:xfrm>
            <a:prstGeom prst="rect">
              <a:avLst/>
            </a:prstGeom>
            <a:solidFill>
              <a:srgbClr val="890E0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-1044624" y="1916832"/>
              <a:ext cx="576064" cy="504056"/>
            </a:xfrm>
            <a:prstGeom prst="rect">
              <a:avLst/>
            </a:prstGeom>
            <a:solidFill>
              <a:srgbClr val="AFAB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044624" y="2564904"/>
              <a:ext cx="576064" cy="504056"/>
            </a:xfrm>
            <a:prstGeom prst="rect">
              <a:avLst/>
            </a:prstGeom>
            <a:solidFill>
              <a:srgbClr val="3A06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73125" y="1005205"/>
            <a:ext cx="4262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待办任务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1201" y="1038654"/>
            <a:ext cx="372660" cy="3726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4809" y="1238470"/>
            <a:ext cx="248440" cy="248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7854315" y="1562100"/>
            <a:ext cx="3907790" cy="51695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在流程中需要本人处理的在待办任务列表中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marL="342900" indent="-34290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可按照业务类型进行筛选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marL="342900" indent="-34290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【签收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处理】进入相关业务办理界面，进行业务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办理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marL="342900" indent="-34290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【放弃处理】退回至未签收状态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marL="342900" indent="-34290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【跟踪】查看当前流程流转到哪个节点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900" indent="-34290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【详情】显示该业务详情及审批记录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3995" y="5777865"/>
            <a:ext cx="757809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>
              <a:lnSpc>
                <a:spcPct val="150000"/>
              </a:lnSpc>
            </a:pPr>
            <a:r>
              <a:rPr lang="zh-CN" sz="16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如果单位复核岗有</a:t>
            </a:r>
            <a:r>
              <a:rPr lang="zh-CN" altLang="en-US" sz="16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两</a:t>
            </a:r>
            <a:r>
              <a:rPr lang="zh-CN" sz="16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个人，经办提交时未指定复核人，则两个复核人均可看见</a:t>
            </a:r>
            <a:r>
              <a:rPr lang="zh-CN" sz="16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待办，在操作时，先点签收再进行处理；如果经办指定了复核人，复核人直接点处理即可。</a:t>
            </a:r>
            <a:endParaRPr lang="zh-CN" altLang="en-US" sz="1600" b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385" y="1847215"/>
            <a:ext cx="7733665" cy="3919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/>
          <p:cNvSpPr/>
          <p:nvPr/>
        </p:nvSpPr>
        <p:spPr>
          <a:xfrm>
            <a:off x="490383" y="230623"/>
            <a:ext cx="752187" cy="445296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一</a:t>
            </a:r>
            <a:endParaRPr lang="en-US" altLang="zh-CN" sz="2000" dirty="0">
              <a:cs typeface="+mn-ea"/>
              <a:sym typeface="+mn-lt"/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1527870" y="230623"/>
            <a:ext cx="7704856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用户登录</a:t>
            </a:r>
            <a:endParaRPr lang="zh-CN" sz="2800" b="1" spc="6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1044624" y="620688"/>
            <a:ext cx="576064" cy="2448272"/>
            <a:chOff x="-1044624" y="620688"/>
            <a:chExt cx="576064" cy="2448272"/>
          </a:xfrm>
        </p:grpSpPr>
        <p:sp>
          <p:nvSpPr>
            <p:cNvPr id="19" name="矩形 18"/>
            <p:cNvSpPr/>
            <p:nvPr/>
          </p:nvSpPr>
          <p:spPr>
            <a:xfrm>
              <a:off x="-1044624" y="620688"/>
              <a:ext cx="576064" cy="504056"/>
            </a:xfrm>
            <a:prstGeom prst="rect">
              <a:avLst/>
            </a:prstGeom>
            <a:solidFill>
              <a:srgbClr val="D74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-1044624" y="1268760"/>
              <a:ext cx="576064" cy="504056"/>
            </a:xfrm>
            <a:prstGeom prst="rect">
              <a:avLst/>
            </a:prstGeom>
            <a:solidFill>
              <a:srgbClr val="890E0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-1044624" y="1916832"/>
              <a:ext cx="576064" cy="504056"/>
            </a:xfrm>
            <a:prstGeom prst="rect">
              <a:avLst/>
            </a:prstGeom>
            <a:solidFill>
              <a:srgbClr val="AFAB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044624" y="2564904"/>
              <a:ext cx="576064" cy="504056"/>
            </a:xfrm>
            <a:prstGeom prst="rect">
              <a:avLst/>
            </a:prstGeom>
            <a:solidFill>
              <a:srgbClr val="3A06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73125" y="1005205"/>
            <a:ext cx="4262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流程</a:t>
            </a:r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管理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1201" y="1038654"/>
            <a:ext cx="372660" cy="3726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4809" y="1238470"/>
            <a:ext cx="248440" cy="248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7948295" y="1917065"/>
            <a:ext cx="3907790" cy="3784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查询：流程管理可查询待办、我参与的、我发起的流程</a:t>
            </a:r>
            <a:endParaRPr 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【</a:t>
            </a:r>
            <a:r>
              <a:rPr lang="zh-CN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撤回】撤回流程，我发起的流程，可进行撤回</a:t>
            </a:r>
            <a:endParaRPr lang="zh-CN" sz="2000" b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如何终止流程？被退回或者</a:t>
            </a:r>
            <a:r>
              <a:rPr lang="zh-CN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撤回的流程，发起人在待办流程里点击【处理】，在详情</a:t>
            </a:r>
            <a:r>
              <a:rPr lang="zh-CN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界面点击【</a:t>
            </a:r>
            <a:r>
              <a:rPr lang="zh-CN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终止】，可以终止流程</a:t>
            </a:r>
            <a:endParaRPr lang="zh-CN" sz="2000" b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605" y="1856740"/>
            <a:ext cx="7133590" cy="36569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54990" y="5666740"/>
            <a:ext cx="757809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>
              <a:lnSpc>
                <a:spcPct val="150000"/>
              </a:lnSpc>
            </a:pPr>
            <a:r>
              <a:rPr lang="zh-CN" sz="16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撤回：只要流程没审批完，经办随时可以进行撤回，撤回后可进行终止流程，相当于作废单据，可再重新</a:t>
            </a:r>
            <a:r>
              <a:rPr lang="zh-CN" sz="16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提交。</a:t>
            </a:r>
            <a:endParaRPr lang="zh-CN" sz="1600" b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-1952"/>
            <a:ext cx="3071664" cy="6859952"/>
            <a:chOff x="0" y="-1952"/>
            <a:chExt cx="3071664" cy="6859952"/>
          </a:xfrm>
        </p:grpSpPr>
        <p:sp>
          <p:nvSpPr>
            <p:cNvPr id="18" name="矩形 17"/>
            <p:cNvSpPr/>
            <p:nvPr/>
          </p:nvSpPr>
          <p:spPr>
            <a:xfrm>
              <a:off x="0" y="-1949"/>
              <a:ext cx="1260396" cy="685994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sp>
          <p:nvSpPr>
            <p:cNvPr id="19" name="等腰三角形 18"/>
            <p:cNvSpPr/>
            <p:nvPr/>
          </p:nvSpPr>
          <p:spPr>
            <a:xfrm rot="5400000">
              <a:off x="-1268207" y="2518127"/>
              <a:ext cx="6859949" cy="1819792"/>
            </a:xfrm>
            <a:prstGeom prst="triangl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cs typeface="+mn-ea"/>
                <a:sym typeface="+mn-lt"/>
              </a:endParaRPr>
            </a:p>
          </p:txBody>
        </p:sp>
      </p:grpSp>
      <p:cxnSp>
        <p:nvCxnSpPr>
          <p:cNvPr id="20" name="直接连接符 19"/>
          <p:cNvCxnSpPr/>
          <p:nvPr/>
        </p:nvCxnSpPr>
        <p:spPr>
          <a:xfrm>
            <a:off x="1260396" y="-13986"/>
            <a:ext cx="1811268" cy="344201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1251872" y="3428025"/>
            <a:ext cx="1819792" cy="342997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95400" y="3075057"/>
            <a:ext cx="1362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目 录</a:t>
            </a:r>
            <a:endParaRPr lang="zh-CN" altLang="en-US" sz="4000" b="1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34189" y="1153942"/>
            <a:ext cx="9158287" cy="536245"/>
            <a:chOff x="4378815" y="1412776"/>
            <a:chExt cx="7451377" cy="536245"/>
          </a:xfrm>
        </p:grpSpPr>
        <p:sp>
          <p:nvSpPr>
            <p:cNvPr id="16" name="平行四边形 15"/>
            <p:cNvSpPr/>
            <p:nvPr/>
          </p:nvSpPr>
          <p:spPr>
            <a:xfrm>
              <a:off x="4378815" y="1503725"/>
              <a:ext cx="752187" cy="445296"/>
            </a:xfrm>
            <a:prstGeom prst="parallelogram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2000" dirty="0">
                  <a:cs typeface="+mn-ea"/>
                  <a:sym typeface="+mn-lt"/>
                </a:rPr>
                <a:t>一</a:t>
              </a:r>
              <a:endParaRPr lang="zh-CN" altLang="en-US" sz="2000" dirty="0">
                <a:cs typeface="+mn-ea"/>
                <a:sym typeface="+mn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663951" y="1412776"/>
              <a:ext cx="6166241" cy="478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1000"/>
                </a:spcBef>
                <a:buClrTx/>
                <a:buSzTx/>
                <a:buFontTx/>
              </a:pPr>
              <a:r>
                <a:rPr lang="zh-CN" sz="2800" b="1" spc="6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用户登录</a:t>
              </a:r>
              <a:endParaRPr lang="zh-CN" sz="2800" b="1" spc="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5711468" y="1897890"/>
              <a:ext cx="345638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/>
          <p:cNvGrpSpPr/>
          <p:nvPr/>
        </p:nvGrpSpPr>
        <p:grpSpPr>
          <a:xfrm>
            <a:off x="3034189" y="2449757"/>
            <a:ext cx="7637115" cy="536245"/>
            <a:chOff x="4378815" y="1412776"/>
            <a:chExt cx="6292565" cy="536245"/>
          </a:xfrm>
        </p:grpSpPr>
        <p:sp>
          <p:nvSpPr>
            <p:cNvPr id="35" name="平行四边形 34"/>
            <p:cNvSpPr/>
            <p:nvPr/>
          </p:nvSpPr>
          <p:spPr>
            <a:xfrm>
              <a:off x="4378815" y="1503725"/>
              <a:ext cx="752187" cy="445296"/>
            </a:xfrm>
            <a:prstGeom prst="parallelogram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2000" dirty="0">
                  <a:cs typeface="+mn-ea"/>
                  <a:sym typeface="+mn-lt"/>
                </a:rPr>
                <a:t>二</a:t>
              </a:r>
              <a:endParaRPr lang="zh-CN" altLang="en-US" sz="2000" dirty="0">
                <a:cs typeface="+mn-ea"/>
                <a:sym typeface="+mn-lt"/>
              </a:endParaRPr>
            </a:p>
          </p:txBody>
        </p:sp>
        <p:sp>
          <p:nvSpPr>
            <p:cNvPr id="36" name="TextBox 22"/>
            <p:cNvSpPr txBox="1"/>
            <p:nvPr/>
          </p:nvSpPr>
          <p:spPr>
            <a:xfrm>
              <a:off x="5663952" y="1412776"/>
              <a:ext cx="5007428" cy="478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lnSpc>
                  <a:spcPct val="90000"/>
                </a:lnSpc>
                <a:spcBef>
                  <a:spcPts val="1000"/>
                </a:spcBef>
                <a:buClrTx/>
                <a:buSzTx/>
                <a:buFontTx/>
              </a:pPr>
              <a:r>
                <a:rPr lang="zh-CN" altLang="zh-CN" sz="2800" b="1" spc="600" dirty="0">
                  <a:solidFill>
                    <a:srgbClr val="C00000"/>
                  </a:solidFill>
                  <a:latin typeface="+mn-lt"/>
                  <a:ea typeface="+mn-ea"/>
                  <a:cs typeface="+mn-ea"/>
                  <a:sym typeface="+mn-lt"/>
                </a:rPr>
                <a:t>资金结算业务</a:t>
              </a:r>
              <a:endParaRPr lang="zh-CN" alt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5711468" y="1897890"/>
              <a:ext cx="345638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/>
          <p:cNvGrpSpPr/>
          <p:nvPr/>
        </p:nvGrpSpPr>
        <p:grpSpPr>
          <a:xfrm>
            <a:off x="-1044624" y="620688"/>
            <a:ext cx="576064" cy="2448272"/>
            <a:chOff x="-1044624" y="620688"/>
            <a:chExt cx="576064" cy="2448272"/>
          </a:xfrm>
        </p:grpSpPr>
        <p:sp>
          <p:nvSpPr>
            <p:cNvPr id="29" name="矩形 28"/>
            <p:cNvSpPr/>
            <p:nvPr/>
          </p:nvSpPr>
          <p:spPr>
            <a:xfrm>
              <a:off x="-1044624" y="620688"/>
              <a:ext cx="576064" cy="504056"/>
            </a:xfrm>
            <a:prstGeom prst="rect">
              <a:avLst/>
            </a:prstGeom>
            <a:solidFill>
              <a:srgbClr val="D74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-1044624" y="1268760"/>
              <a:ext cx="576064" cy="504056"/>
            </a:xfrm>
            <a:prstGeom prst="rect">
              <a:avLst/>
            </a:prstGeom>
            <a:solidFill>
              <a:srgbClr val="890E0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-1044624" y="1916832"/>
              <a:ext cx="576064" cy="504056"/>
            </a:xfrm>
            <a:prstGeom prst="rect">
              <a:avLst/>
            </a:prstGeom>
            <a:solidFill>
              <a:srgbClr val="AFAB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-1044624" y="2564904"/>
              <a:ext cx="576064" cy="504056"/>
            </a:xfrm>
            <a:prstGeom prst="rect">
              <a:avLst/>
            </a:prstGeom>
            <a:solidFill>
              <a:srgbClr val="3A06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071654" y="3851837"/>
            <a:ext cx="7637115" cy="536245"/>
            <a:chOff x="4378815" y="1412776"/>
            <a:chExt cx="6292565" cy="536245"/>
          </a:xfrm>
        </p:grpSpPr>
        <p:sp>
          <p:nvSpPr>
            <p:cNvPr id="6" name="平行四边形 5"/>
            <p:cNvSpPr/>
            <p:nvPr/>
          </p:nvSpPr>
          <p:spPr>
            <a:xfrm>
              <a:off x="4378815" y="1503725"/>
              <a:ext cx="752187" cy="445296"/>
            </a:xfrm>
            <a:prstGeom prst="parallelogram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zh-CN" altLang="en-US" sz="2000" dirty="0">
                  <a:cs typeface="+mn-ea"/>
                  <a:sym typeface="+mn-lt"/>
                </a:rPr>
                <a:t>三</a:t>
              </a:r>
              <a:endParaRPr lang="zh-CN" altLang="en-US" sz="2000" dirty="0">
                <a:cs typeface="+mn-ea"/>
                <a:sym typeface="+mn-lt"/>
              </a:endParaRPr>
            </a:p>
          </p:txBody>
        </p:sp>
        <p:sp>
          <p:nvSpPr>
            <p:cNvPr id="7" name="TextBox 22"/>
            <p:cNvSpPr txBox="1"/>
            <p:nvPr/>
          </p:nvSpPr>
          <p:spPr>
            <a:xfrm>
              <a:off x="5663952" y="1412776"/>
              <a:ext cx="5007428" cy="48013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l">
                <a:lnSpc>
                  <a:spcPct val="90000"/>
                </a:lnSpc>
                <a:spcBef>
                  <a:spcPts val="1000"/>
                </a:spcBef>
                <a:buClrTx/>
                <a:buSzTx/>
                <a:buFontTx/>
              </a:pPr>
              <a:r>
                <a:rPr lang="zh-CN" sz="2800" b="1" spc="6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基础设置</a:t>
              </a:r>
              <a:endParaRPr lang="zh-CN" alt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5711468" y="1897890"/>
              <a:ext cx="345638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3034189" y="5173272"/>
            <a:ext cx="7637115" cy="536245"/>
            <a:chOff x="4378815" y="1412776"/>
            <a:chExt cx="6292565" cy="536245"/>
          </a:xfrm>
        </p:grpSpPr>
        <p:sp>
          <p:nvSpPr>
            <p:cNvPr id="10" name="平行四边形 9"/>
            <p:cNvSpPr/>
            <p:nvPr/>
          </p:nvSpPr>
          <p:spPr>
            <a:xfrm>
              <a:off x="4378815" y="1503725"/>
              <a:ext cx="752187" cy="445296"/>
            </a:xfrm>
            <a:prstGeom prst="parallelogram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zh-CN" altLang="en-US" sz="2000" dirty="0">
                  <a:cs typeface="+mn-ea"/>
                  <a:sym typeface="+mn-lt"/>
                </a:rPr>
                <a:t>四</a:t>
              </a:r>
              <a:endParaRPr lang="zh-CN" altLang="en-US" sz="2000" dirty="0">
                <a:cs typeface="+mn-ea"/>
                <a:sym typeface="+mn-lt"/>
              </a:endParaRPr>
            </a:p>
          </p:txBody>
        </p:sp>
        <p:sp>
          <p:nvSpPr>
            <p:cNvPr id="12" name="TextBox 22"/>
            <p:cNvSpPr txBox="1"/>
            <p:nvPr/>
          </p:nvSpPr>
          <p:spPr>
            <a:xfrm>
              <a:off x="5663952" y="1412776"/>
              <a:ext cx="5007428" cy="48013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l">
                <a:lnSpc>
                  <a:spcPct val="90000"/>
                </a:lnSpc>
                <a:spcBef>
                  <a:spcPts val="1000"/>
                </a:spcBef>
                <a:buClrTx/>
                <a:buSzTx/>
                <a:buFontTx/>
              </a:pPr>
              <a:r>
                <a:rPr lang="zh-CN" sz="2800" b="1" spc="6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岗位流程配置</a:t>
              </a:r>
              <a:endParaRPr lang="zh-CN" sz="2800" b="1" spc="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5711468" y="1897890"/>
              <a:ext cx="345638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/>
          <p:cNvSpPr/>
          <p:nvPr/>
        </p:nvSpPr>
        <p:spPr>
          <a:xfrm>
            <a:off x="490383" y="230623"/>
            <a:ext cx="752187" cy="445296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三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1527870" y="230623"/>
            <a:ext cx="7704856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业务场景</a:t>
            </a:r>
            <a:endParaRPr lang="zh-CN" sz="2800" b="1" spc="6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1044624" y="620688"/>
            <a:ext cx="576064" cy="2448272"/>
            <a:chOff x="-1044624" y="620688"/>
            <a:chExt cx="576064" cy="2448272"/>
          </a:xfrm>
        </p:grpSpPr>
        <p:sp>
          <p:nvSpPr>
            <p:cNvPr id="19" name="矩形 18"/>
            <p:cNvSpPr/>
            <p:nvPr/>
          </p:nvSpPr>
          <p:spPr>
            <a:xfrm>
              <a:off x="-1044624" y="620688"/>
              <a:ext cx="576064" cy="504056"/>
            </a:xfrm>
            <a:prstGeom prst="rect">
              <a:avLst/>
            </a:prstGeom>
            <a:solidFill>
              <a:srgbClr val="D74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-1044624" y="1268760"/>
              <a:ext cx="576064" cy="504056"/>
            </a:xfrm>
            <a:prstGeom prst="rect">
              <a:avLst/>
            </a:prstGeom>
            <a:solidFill>
              <a:srgbClr val="890E0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-1044624" y="1916832"/>
              <a:ext cx="576064" cy="504056"/>
            </a:xfrm>
            <a:prstGeom prst="rect">
              <a:avLst/>
            </a:prstGeom>
            <a:solidFill>
              <a:srgbClr val="AFAB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044624" y="2564904"/>
              <a:ext cx="576064" cy="504056"/>
            </a:xfrm>
            <a:prstGeom prst="rect">
              <a:avLst/>
            </a:prstGeom>
            <a:solidFill>
              <a:srgbClr val="3A06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73125" y="1005205"/>
            <a:ext cx="4262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功能</a:t>
            </a:r>
            <a:r>
              <a:rPr 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介绍</a:t>
            </a:r>
            <a:endParaRPr 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1201" y="1038654"/>
            <a:ext cx="372660" cy="3726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4809" y="1238470"/>
            <a:ext cx="248440" cy="248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流程图: 准备 1"/>
          <p:cNvSpPr/>
          <p:nvPr/>
        </p:nvSpPr>
        <p:spPr>
          <a:xfrm>
            <a:off x="1153795" y="2319020"/>
            <a:ext cx="1044000" cy="354330"/>
          </a:xfrm>
          <a:prstGeom prst="flowChartPreparation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200"/>
              <a:t>开始</a:t>
            </a:r>
            <a:endParaRPr lang="zh-CN" altLang="en-US" sz="1200"/>
          </a:p>
        </p:txBody>
      </p:sp>
      <p:sp>
        <p:nvSpPr>
          <p:cNvPr id="3" name="流程图: 过程 2"/>
          <p:cNvSpPr/>
          <p:nvPr/>
        </p:nvSpPr>
        <p:spPr>
          <a:xfrm>
            <a:off x="3246180" y="2319020"/>
            <a:ext cx="1045210" cy="354330"/>
          </a:xfrm>
          <a:prstGeom prst="flowChartProcess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200" b="1">
                <a:latin typeface="Calibri" panose="020F0502020204030204" charset="0"/>
                <a:sym typeface="+mn-ea"/>
              </a:rPr>
              <a:t>①</a:t>
            </a:r>
            <a:r>
              <a:rPr lang="en-US" altLang="zh-CN" sz="1200">
                <a:latin typeface="Calibri" panose="020F0502020204030204" charset="0"/>
                <a:sym typeface="+mn-ea"/>
              </a:rPr>
              <a:t> </a:t>
            </a:r>
            <a:r>
              <a:rPr lang="zh-CN" altLang="en-US" sz="1200">
                <a:sym typeface="+mn-ea"/>
              </a:rPr>
              <a:t>付款</a:t>
            </a:r>
            <a:r>
              <a:rPr lang="zh-CN" altLang="en-US" sz="1200">
                <a:sym typeface="+mn-ea"/>
              </a:rPr>
              <a:t>申请</a:t>
            </a:r>
            <a:endParaRPr lang="zh-CN" altLang="en-US" sz="1200">
              <a:sym typeface="+mn-ea"/>
            </a:endParaRPr>
          </a:p>
        </p:txBody>
      </p:sp>
      <p:sp>
        <p:nvSpPr>
          <p:cNvPr id="4" name="流程图: 过程 3"/>
          <p:cNvSpPr/>
          <p:nvPr/>
        </p:nvSpPr>
        <p:spPr>
          <a:xfrm>
            <a:off x="5339775" y="2319020"/>
            <a:ext cx="1045210" cy="354330"/>
          </a:xfrm>
          <a:prstGeom prst="flowChartProcess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200" b="1">
                <a:latin typeface="Calibri" panose="020F0502020204030204" charset="0"/>
                <a:sym typeface="+mn-ea"/>
              </a:rPr>
              <a:t>②</a:t>
            </a:r>
            <a:r>
              <a:rPr lang="en-US" altLang="zh-CN" sz="1200" b="1">
                <a:latin typeface="Calibri" panose="020F0502020204030204" charset="0"/>
                <a:sym typeface="+mn-ea"/>
              </a:rPr>
              <a:t> </a:t>
            </a:r>
            <a:r>
              <a:rPr lang="zh-CN" altLang="en-US" sz="1200">
                <a:sym typeface="+mn-ea"/>
              </a:rPr>
              <a:t>待支付信息</a:t>
            </a:r>
            <a:r>
              <a:rPr lang="zh-CN" altLang="en-US" sz="1200">
                <a:sym typeface="+mn-ea"/>
              </a:rPr>
              <a:t>完善</a:t>
            </a:r>
            <a:endParaRPr lang="zh-CN" altLang="en-US" sz="1200">
              <a:sym typeface="+mn-ea"/>
            </a:endParaRPr>
          </a:p>
        </p:txBody>
      </p:sp>
      <p:sp>
        <p:nvSpPr>
          <p:cNvPr id="5" name="流程图: 过程 4"/>
          <p:cNvSpPr/>
          <p:nvPr/>
        </p:nvSpPr>
        <p:spPr>
          <a:xfrm>
            <a:off x="7433370" y="2319020"/>
            <a:ext cx="1045210" cy="354330"/>
          </a:xfrm>
          <a:prstGeom prst="flowChartProcess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200" b="1">
                <a:latin typeface="Calibri" panose="020F0502020204030204" charset="0"/>
                <a:sym typeface="+mn-ea"/>
              </a:rPr>
              <a:t>③</a:t>
            </a:r>
            <a:r>
              <a:rPr lang="en-US" altLang="zh-CN" sz="1200" b="1">
                <a:latin typeface="Calibri" panose="020F0502020204030204" charset="0"/>
                <a:sym typeface="+mn-ea"/>
              </a:rPr>
              <a:t> </a:t>
            </a:r>
            <a:r>
              <a:rPr lang="zh-CN" altLang="en-US" sz="1200">
                <a:sym typeface="+mn-ea"/>
              </a:rPr>
              <a:t>资金支付</a:t>
            </a:r>
            <a:endParaRPr lang="zh-CN" altLang="en-US" sz="1200">
              <a:sym typeface="+mn-ea"/>
            </a:endParaRPr>
          </a:p>
        </p:txBody>
      </p:sp>
      <p:sp>
        <p:nvSpPr>
          <p:cNvPr id="7" name="流程图: 终止 6"/>
          <p:cNvSpPr/>
          <p:nvPr/>
        </p:nvSpPr>
        <p:spPr>
          <a:xfrm>
            <a:off x="9526965" y="2319020"/>
            <a:ext cx="1043940" cy="352800"/>
          </a:xfrm>
          <a:prstGeom prst="flowChartTerminato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200"/>
              <a:t>结束</a:t>
            </a:r>
            <a:endParaRPr lang="zh-CN" altLang="en-US" sz="1200"/>
          </a:p>
        </p:txBody>
      </p:sp>
      <p:cxnSp>
        <p:nvCxnSpPr>
          <p:cNvPr id="8" name="直接箭头连接符 7"/>
          <p:cNvCxnSpPr>
            <a:stCxn id="2" idx="3"/>
            <a:endCxn id="3" idx="1"/>
          </p:cNvCxnSpPr>
          <p:nvPr/>
        </p:nvCxnSpPr>
        <p:spPr>
          <a:xfrm>
            <a:off x="2197735" y="2496185"/>
            <a:ext cx="104838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3" idx="3"/>
            <a:endCxn id="4" idx="1"/>
          </p:cNvCxnSpPr>
          <p:nvPr/>
        </p:nvCxnSpPr>
        <p:spPr>
          <a:xfrm>
            <a:off x="4291330" y="2496185"/>
            <a:ext cx="104838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4" idx="3"/>
            <a:endCxn id="5" idx="1"/>
          </p:cNvCxnSpPr>
          <p:nvPr/>
        </p:nvCxnSpPr>
        <p:spPr>
          <a:xfrm>
            <a:off x="6384925" y="2496185"/>
            <a:ext cx="104838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5" idx="3"/>
            <a:endCxn id="7" idx="1"/>
          </p:cNvCxnSpPr>
          <p:nvPr/>
        </p:nvCxnSpPr>
        <p:spPr>
          <a:xfrm flipV="1">
            <a:off x="8478520" y="2495550"/>
            <a:ext cx="1048385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2615565" y="3180080"/>
            <a:ext cx="2011680" cy="3138170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t>付款申请池：</a:t>
            </a:r>
            <a:endParaRPr lang="en-US" altLang="zh-CN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、非涉密且无报销等业务系统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单位，可以在资金结算系统中由业务部门发起付款申请。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、根据各单位管理要求自定义审批流程。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付款申请可上传附件，注意不要上传涉密的合同等的文件。</a:t>
            </a:r>
            <a:endParaRPr lang="zh-CN" altLang="en-US" sz="12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2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下箭头 15"/>
          <p:cNvSpPr/>
          <p:nvPr/>
        </p:nvSpPr>
        <p:spPr>
          <a:xfrm>
            <a:off x="3611245" y="2729230"/>
            <a:ext cx="211455" cy="4508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925695" y="3180080"/>
            <a:ext cx="2011680" cy="3138170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t>待支付池：</a:t>
            </a:r>
            <a:endParaRPr lang="en-US" altLang="zh-CN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、涉密或者是非涉密且有报销等业务系统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单位，可以在待支付信息完善功能新增或者批量导入待支付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信息。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、可在导入模板中维护预算、付款账号及结算方式，也可以导入系统后再行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维护。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、有业务系统单位或资金结算系统单位可进行系统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对接。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5822315" y="2729230"/>
            <a:ext cx="211455" cy="4508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7185025" y="3169920"/>
            <a:ext cx="2011680" cy="3138170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t>支付池：</a:t>
            </a:r>
            <a:endParaRPr lang="en-US" altLang="zh-CN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、对于线上支付，出纳发起资金支付，经过复核、审批后，发送付款指令至财司或者超级网银实际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支付。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2、</a:t>
            </a:r>
            <a:r>
              <a:rPr lang="en-US" altLang="zh-CN" sz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对于一笔业务仅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</a:t>
            </a:r>
            <a:r>
              <a:rPr lang="en-US" altLang="zh-CN" sz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在资金结算、财司网银、银行网银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</a:t>
            </a:r>
            <a:r>
              <a:rPr lang="en-US" altLang="zh-CN" sz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一个渠道操作，避免造成重付支付。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、对于线下支付，需更改支付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状态。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下箭头 25"/>
          <p:cNvSpPr/>
          <p:nvPr/>
        </p:nvSpPr>
        <p:spPr>
          <a:xfrm>
            <a:off x="7948295" y="2719070"/>
            <a:ext cx="211455" cy="4508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右中括号 26"/>
          <p:cNvSpPr/>
          <p:nvPr/>
        </p:nvSpPr>
        <p:spPr>
          <a:xfrm rot="16200000">
            <a:off x="5742940" y="-982980"/>
            <a:ext cx="285750" cy="63881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3556635" y="1404620"/>
            <a:ext cx="47428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lnSpc>
                <a:spcPct val="150000"/>
              </a:lnSpc>
              <a:defRPr sz="20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pPr algn="ctr"/>
            <a:r>
              <a:rPr lang="zh-CN" altLang="en-US" sz="2400" dirty="0"/>
              <a:t>付款业务</a:t>
            </a:r>
            <a:r>
              <a:rPr lang="zh-CN" altLang="en-US" sz="2400" dirty="0"/>
              <a:t>流程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/>
          <p:cNvSpPr/>
          <p:nvPr/>
        </p:nvSpPr>
        <p:spPr>
          <a:xfrm>
            <a:off x="490383" y="230623"/>
            <a:ext cx="752187" cy="445296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三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1527870" y="230623"/>
            <a:ext cx="7704856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业务场景</a:t>
            </a:r>
            <a:endParaRPr lang="zh-CN" sz="2800" b="1" spc="6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1044624" y="620688"/>
            <a:ext cx="576064" cy="2448272"/>
            <a:chOff x="-1044624" y="620688"/>
            <a:chExt cx="576064" cy="2448272"/>
          </a:xfrm>
        </p:grpSpPr>
        <p:sp>
          <p:nvSpPr>
            <p:cNvPr id="19" name="矩形 18"/>
            <p:cNvSpPr/>
            <p:nvPr/>
          </p:nvSpPr>
          <p:spPr>
            <a:xfrm>
              <a:off x="-1044624" y="620688"/>
              <a:ext cx="576064" cy="504056"/>
            </a:xfrm>
            <a:prstGeom prst="rect">
              <a:avLst/>
            </a:prstGeom>
            <a:solidFill>
              <a:srgbClr val="D74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-1044624" y="1268760"/>
              <a:ext cx="576064" cy="504056"/>
            </a:xfrm>
            <a:prstGeom prst="rect">
              <a:avLst/>
            </a:prstGeom>
            <a:solidFill>
              <a:srgbClr val="890E0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-1044624" y="1916832"/>
              <a:ext cx="576064" cy="504056"/>
            </a:xfrm>
            <a:prstGeom prst="rect">
              <a:avLst/>
            </a:prstGeom>
            <a:solidFill>
              <a:srgbClr val="AFAB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044624" y="2564904"/>
              <a:ext cx="576064" cy="504056"/>
            </a:xfrm>
            <a:prstGeom prst="rect">
              <a:avLst/>
            </a:prstGeom>
            <a:solidFill>
              <a:srgbClr val="3A06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73125" y="1005205"/>
            <a:ext cx="4262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付款</a:t>
            </a:r>
            <a:r>
              <a:rPr 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业务功能</a:t>
            </a:r>
            <a:endParaRPr 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1201" y="1038654"/>
            <a:ext cx="372660" cy="3726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4809" y="1238470"/>
            <a:ext cx="248440" cy="248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10870" y="1538605"/>
            <a:ext cx="11029315" cy="516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lnSpc>
                <a:spcPct val="150000"/>
              </a:lnSpc>
              <a:defRPr sz="20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zh-CN" altLang="en-US" dirty="0">
                <a:solidFill>
                  <a:srgbClr val="FF0000"/>
                </a:solidFill>
              </a:rPr>
              <a:t>待支付信息完善</a:t>
            </a:r>
            <a:r>
              <a:rPr lang="zh-CN" altLang="en-US" dirty="0"/>
              <a:t>：财务人员完善待支付信息，包括预算科目、出款账号、结算方式、结算渠道等。通过文件也可以</a:t>
            </a:r>
            <a:r>
              <a:rPr lang="zh-CN" altLang="en-US" dirty="0">
                <a:sym typeface="+mn-ea"/>
              </a:rPr>
              <a:t>批量导入到待支付池。</a:t>
            </a:r>
            <a:endParaRPr lang="zh-CN" altLang="en-US" dirty="0"/>
          </a:p>
          <a:p>
            <a:r>
              <a:rPr lang="zh-CN" altLang="en-US" dirty="0">
                <a:solidFill>
                  <a:srgbClr val="FF0000"/>
                </a:solidFill>
              </a:rPr>
              <a:t>资金支付</a:t>
            </a:r>
            <a:r>
              <a:rPr lang="zh-CN" altLang="en-US" dirty="0"/>
              <a:t>：出纳发起付款，经过审核审批后将指令发给财司或者银行进行支付。线下支付的可更改支付</a:t>
            </a:r>
            <a:r>
              <a:rPr lang="zh-CN" altLang="en-US" dirty="0"/>
              <a:t>状态。</a:t>
            </a:r>
            <a:endParaRPr lang="zh-CN" altLang="en-US" dirty="0"/>
          </a:p>
          <a:p>
            <a:r>
              <a:rPr lang="zh-CN" altLang="en-US" dirty="0">
                <a:solidFill>
                  <a:srgbClr val="FF0000"/>
                </a:solidFill>
              </a:rPr>
              <a:t>本单位内部划转</a:t>
            </a:r>
            <a:r>
              <a:rPr lang="zh-CN" altLang="en-US" dirty="0"/>
              <a:t>：</a:t>
            </a:r>
            <a:r>
              <a:rPr lang="zh-CN" altLang="en-US" dirty="0"/>
              <a:t>本单位两个账户之间的划拨，财司账户回拨至银行账户、两个银行账户之间划拨等。</a:t>
            </a:r>
            <a:endParaRPr lang="zh-CN" altLang="en-US" dirty="0"/>
          </a:p>
          <a:p>
            <a:r>
              <a:rPr lang="zh-CN" altLang="en-US" dirty="0">
                <a:solidFill>
                  <a:srgbClr val="FF0000"/>
                </a:solidFill>
              </a:rPr>
              <a:t>支付进度查询</a:t>
            </a:r>
            <a:r>
              <a:rPr lang="zh-CN" altLang="en-US" dirty="0"/>
              <a:t>：在发起付款后，可在支付进度查询界面查询到该笔付款的审批进度。</a:t>
            </a:r>
            <a:endParaRPr lang="zh-CN" altLang="en-US" dirty="0"/>
          </a:p>
          <a:p>
            <a:r>
              <a:rPr lang="zh-CN" altLang="en-US" dirty="0">
                <a:solidFill>
                  <a:srgbClr val="FF0000"/>
                </a:solidFill>
              </a:rPr>
              <a:t>流水补录</a:t>
            </a:r>
            <a:r>
              <a:rPr lang="zh-CN" altLang="en-US" dirty="0"/>
              <a:t>：核心系统每日通过银行交易流水数据，在结算系统生成付款单据，可通过该功能在预算系统占用计划要素额度，完成交易匹配。</a:t>
            </a:r>
            <a:endParaRPr lang="zh-CN" altLang="en-US" dirty="0"/>
          </a:p>
          <a:p>
            <a:r>
              <a:rPr lang="zh-CN" altLang="en-US" dirty="0">
                <a:solidFill>
                  <a:srgbClr val="FF0000"/>
                </a:solidFill>
              </a:rPr>
              <a:t>批量报销</a:t>
            </a:r>
            <a:r>
              <a:rPr lang="zh-CN" altLang="en-US" dirty="0"/>
              <a:t>：实现批量报销、批量代发，暂不包括工资。</a:t>
            </a:r>
            <a:endParaRPr lang="zh-CN" altLang="en-US" dirty="0"/>
          </a:p>
          <a:p>
            <a:r>
              <a:rPr lang="zh-CN" altLang="en-US" dirty="0">
                <a:solidFill>
                  <a:srgbClr val="FF0000"/>
                </a:solidFill>
              </a:rPr>
              <a:t>手工归集</a:t>
            </a:r>
            <a:r>
              <a:rPr lang="zh-CN" altLang="en-US" dirty="0"/>
              <a:t>：</a:t>
            </a:r>
            <a:r>
              <a:rPr lang="zh-CN" altLang="en-US" dirty="0">
                <a:sym typeface="+mn-ea"/>
              </a:rPr>
              <a:t>可以通过手工发起归集，将银行账户上的资金归集到财务公司</a:t>
            </a:r>
            <a:r>
              <a:rPr lang="zh-CN" altLang="en-US" dirty="0">
                <a:sym typeface="+mn-ea"/>
              </a:rPr>
              <a:t>账户。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/>
          <p:cNvSpPr/>
          <p:nvPr/>
        </p:nvSpPr>
        <p:spPr>
          <a:xfrm>
            <a:off x="490383" y="230623"/>
            <a:ext cx="752187" cy="445296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三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1527870" y="230623"/>
            <a:ext cx="7704856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业务场景</a:t>
            </a:r>
            <a:endParaRPr lang="zh-CN" sz="2800" b="1" spc="6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1044624" y="620688"/>
            <a:ext cx="576064" cy="2448272"/>
            <a:chOff x="-1044624" y="620688"/>
            <a:chExt cx="576064" cy="2448272"/>
          </a:xfrm>
        </p:grpSpPr>
        <p:sp>
          <p:nvSpPr>
            <p:cNvPr id="19" name="矩形 18"/>
            <p:cNvSpPr/>
            <p:nvPr/>
          </p:nvSpPr>
          <p:spPr>
            <a:xfrm>
              <a:off x="-1044624" y="620688"/>
              <a:ext cx="576064" cy="504056"/>
            </a:xfrm>
            <a:prstGeom prst="rect">
              <a:avLst/>
            </a:prstGeom>
            <a:solidFill>
              <a:srgbClr val="D74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-1044624" y="1268760"/>
              <a:ext cx="576064" cy="504056"/>
            </a:xfrm>
            <a:prstGeom prst="rect">
              <a:avLst/>
            </a:prstGeom>
            <a:solidFill>
              <a:srgbClr val="890E0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-1044624" y="1916832"/>
              <a:ext cx="576064" cy="504056"/>
            </a:xfrm>
            <a:prstGeom prst="rect">
              <a:avLst/>
            </a:prstGeom>
            <a:solidFill>
              <a:srgbClr val="AFAB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044624" y="2564904"/>
              <a:ext cx="576064" cy="504056"/>
            </a:xfrm>
            <a:prstGeom prst="rect">
              <a:avLst/>
            </a:prstGeom>
            <a:solidFill>
              <a:srgbClr val="3A06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73125" y="1005205"/>
            <a:ext cx="49282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待支付信息完善（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1201" y="1038654"/>
            <a:ext cx="372660" cy="3726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4809" y="1238470"/>
            <a:ext cx="248440" cy="248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10870" y="1588770"/>
            <a:ext cx="11029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lnSpc>
                <a:spcPct val="150000"/>
              </a:lnSpc>
              <a:defRPr sz="20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zh-CN" altLang="en-US" sz="2400" dirty="0">
                <a:sym typeface="+mn-ea"/>
              </a:rPr>
              <a:t>财务人员在【付款业务】</a:t>
            </a:r>
            <a:r>
              <a:rPr lang="en-US" altLang="zh-CN" sz="2400" dirty="0">
                <a:sym typeface="+mn-ea"/>
              </a:rPr>
              <a:t>-</a:t>
            </a:r>
            <a:r>
              <a:rPr lang="zh-CN" altLang="en-US" sz="2400" dirty="0">
                <a:sym typeface="+mn-ea"/>
              </a:rPr>
              <a:t>【待支付信息完善】功能完善待支付信息，可单笔完善或者批量完善预算信息及</a:t>
            </a:r>
            <a:r>
              <a:rPr lang="zh-CN" altLang="en-US" sz="2400" dirty="0">
                <a:sym typeface="+mn-ea"/>
              </a:rPr>
              <a:t>结算方式，可以通过系统下载模板，文件导入。</a:t>
            </a:r>
            <a:endParaRPr lang="zh-CN" alt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7444105" y="2735580"/>
            <a:ext cx="4542155" cy="42462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【新增】单笔新增一条待支付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信息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【下载模板】下载待支付信息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模板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【文件导入】通过导入文件批量上传待支付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信息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【批量删除】对于导入的可以按照导入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批次号批量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删除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【批量维护结算方式】、【批量维护预算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信息】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【批量提交】提交到资金支付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池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0220" y="2964815"/>
            <a:ext cx="6900545" cy="3521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/>
          <p:cNvSpPr/>
          <p:nvPr/>
        </p:nvSpPr>
        <p:spPr>
          <a:xfrm>
            <a:off x="490383" y="230623"/>
            <a:ext cx="752187" cy="445296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三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1527870" y="230623"/>
            <a:ext cx="7704856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业务场景</a:t>
            </a:r>
            <a:endParaRPr lang="zh-CN" sz="2800" b="1" spc="6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1044624" y="620688"/>
            <a:ext cx="576064" cy="2448272"/>
            <a:chOff x="-1044624" y="620688"/>
            <a:chExt cx="576064" cy="2448272"/>
          </a:xfrm>
        </p:grpSpPr>
        <p:sp>
          <p:nvSpPr>
            <p:cNvPr id="19" name="矩形 18"/>
            <p:cNvSpPr/>
            <p:nvPr/>
          </p:nvSpPr>
          <p:spPr>
            <a:xfrm>
              <a:off x="-1044624" y="620688"/>
              <a:ext cx="576064" cy="504056"/>
            </a:xfrm>
            <a:prstGeom prst="rect">
              <a:avLst/>
            </a:prstGeom>
            <a:solidFill>
              <a:srgbClr val="D74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-1044624" y="1268760"/>
              <a:ext cx="576064" cy="504056"/>
            </a:xfrm>
            <a:prstGeom prst="rect">
              <a:avLst/>
            </a:prstGeom>
            <a:solidFill>
              <a:srgbClr val="890E0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-1044624" y="1916832"/>
              <a:ext cx="576064" cy="504056"/>
            </a:xfrm>
            <a:prstGeom prst="rect">
              <a:avLst/>
            </a:prstGeom>
            <a:solidFill>
              <a:srgbClr val="AFAB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044624" y="2564904"/>
              <a:ext cx="576064" cy="504056"/>
            </a:xfrm>
            <a:prstGeom prst="rect">
              <a:avLst/>
            </a:prstGeom>
            <a:solidFill>
              <a:srgbClr val="3A06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73125" y="1005205"/>
            <a:ext cx="79101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待支付信息完善（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新增、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完善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1201" y="1038654"/>
            <a:ext cx="372660" cy="3726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4809" y="1238470"/>
            <a:ext cx="248440" cy="248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695960" y="1849120"/>
            <a:ext cx="3877945" cy="47078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选择计划要素，选到</a:t>
            </a:r>
            <a:r>
              <a:rPr lang="en-US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3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级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科目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选择结算方式，电汇、票据、航信、现金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等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选择付款账号，可选择在基础设置</a:t>
            </a:r>
            <a:r>
              <a:rPr lang="en-US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-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账户选用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设置的用户对应的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账号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选择结算渠道，财司支付、超级网银支付、其他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方式支付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对于结算渠道是线下支付，必须选择对应的特殊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事项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54245" y="5716270"/>
            <a:ext cx="690181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>
              <a:lnSpc>
                <a:spcPct val="150000"/>
              </a:lnSpc>
            </a:pPr>
            <a:r>
              <a:rPr lang="zh-CN" sz="16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现阶段，结算方式为票据、</a:t>
            </a:r>
            <a:r>
              <a:rPr lang="zh-CN" sz="16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航信不会进行预算核销，后期优化预算填报项目，纳入票据开立预算后，再实行</a:t>
            </a:r>
            <a:r>
              <a:rPr lang="zh-CN" sz="16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管控。</a:t>
            </a:r>
            <a:endParaRPr lang="zh-CN" sz="1600" b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9135" y="2037715"/>
            <a:ext cx="7429500" cy="3409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/>
          <p:cNvSpPr/>
          <p:nvPr/>
        </p:nvSpPr>
        <p:spPr>
          <a:xfrm>
            <a:off x="490383" y="230623"/>
            <a:ext cx="752187" cy="445296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三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1527870" y="230623"/>
            <a:ext cx="7704856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业务场景</a:t>
            </a:r>
            <a:endParaRPr lang="zh-CN" sz="2800" b="1" spc="6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1044624" y="620688"/>
            <a:ext cx="576064" cy="2448272"/>
            <a:chOff x="-1044624" y="620688"/>
            <a:chExt cx="576064" cy="2448272"/>
          </a:xfrm>
        </p:grpSpPr>
        <p:sp>
          <p:nvSpPr>
            <p:cNvPr id="19" name="矩形 18"/>
            <p:cNvSpPr/>
            <p:nvPr/>
          </p:nvSpPr>
          <p:spPr>
            <a:xfrm>
              <a:off x="-1044624" y="620688"/>
              <a:ext cx="576064" cy="504056"/>
            </a:xfrm>
            <a:prstGeom prst="rect">
              <a:avLst/>
            </a:prstGeom>
            <a:solidFill>
              <a:srgbClr val="D74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-1044624" y="1268760"/>
              <a:ext cx="576064" cy="504056"/>
            </a:xfrm>
            <a:prstGeom prst="rect">
              <a:avLst/>
            </a:prstGeom>
            <a:solidFill>
              <a:srgbClr val="890E0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-1044624" y="1916832"/>
              <a:ext cx="576064" cy="504056"/>
            </a:xfrm>
            <a:prstGeom prst="rect">
              <a:avLst/>
            </a:prstGeom>
            <a:solidFill>
              <a:srgbClr val="AFAB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044624" y="2564904"/>
              <a:ext cx="576064" cy="504056"/>
            </a:xfrm>
            <a:prstGeom prst="rect">
              <a:avLst/>
            </a:prstGeom>
            <a:solidFill>
              <a:srgbClr val="3A06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73125" y="1005205"/>
            <a:ext cx="79101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待支付信息完善（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新增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1201" y="1038654"/>
            <a:ext cx="372660" cy="3726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4809" y="1238470"/>
            <a:ext cx="248440" cy="248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695960" y="2068195"/>
            <a:ext cx="3877945" cy="28613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是否集团内部账户间转款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：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选择</a:t>
            </a:r>
            <a:r>
              <a:rPr lang="en-US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“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是</a:t>
            </a:r>
            <a:r>
              <a:rPr lang="en-US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”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，不需要输入收款行名称，收款行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行号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选择</a:t>
            </a:r>
            <a:r>
              <a:rPr lang="en-US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“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否</a:t>
            </a:r>
            <a:r>
              <a:rPr lang="en-US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”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，属于财司账户对外支付或者是银行账户对外支付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0460" y="1649095"/>
            <a:ext cx="6056630" cy="27692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460" y="4629785"/>
            <a:ext cx="6104255" cy="1851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/>
          <p:cNvSpPr/>
          <p:nvPr/>
        </p:nvSpPr>
        <p:spPr>
          <a:xfrm>
            <a:off x="490383" y="230623"/>
            <a:ext cx="752187" cy="445296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三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1527870" y="230623"/>
            <a:ext cx="7704856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业务场景</a:t>
            </a:r>
            <a:endParaRPr lang="zh-CN" sz="2800" b="1" spc="6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1044624" y="620688"/>
            <a:ext cx="576064" cy="2448272"/>
            <a:chOff x="-1044624" y="620688"/>
            <a:chExt cx="576064" cy="2448272"/>
          </a:xfrm>
        </p:grpSpPr>
        <p:sp>
          <p:nvSpPr>
            <p:cNvPr id="19" name="矩形 18"/>
            <p:cNvSpPr/>
            <p:nvPr/>
          </p:nvSpPr>
          <p:spPr>
            <a:xfrm>
              <a:off x="-1044624" y="620688"/>
              <a:ext cx="576064" cy="504056"/>
            </a:xfrm>
            <a:prstGeom prst="rect">
              <a:avLst/>
            </a:prstGeom>
            <a:solidFill>
              <a:srgbClr val="D74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-1044624" y="1268760"/>
              <a:ext cx="576064" cy="504056"/>
            </a:xfrm>
            <a:prstGeom prst="rect">
              <a:avLst/>
            </a:prstGeom>
            <a:solidFill>
              <a:srgbClr val="890E0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-1044624" y="1916832"/>
              <a:ext cx="576064" cy="504056"/>
            </a:xfrm>
            <a:prstGeom prst="rect">
              <a:avLst/>
            </a:prstGeom>
            <a:solidFill>
              <a:srgbClr val="AFAB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044624" y="2564904"/>
              <a:ext cx="576064" cy="504056"/>
            </a:xfrm>
            <a:prstGeom prst="rect">
              <a:avLst/>
            </a:prstGeom>
            <a:solidFill>
              <a:srgbClr val="3A06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73125" y="1005205"/>
            <a:ext cx="71297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待支付信息完善（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批量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维护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1201" y="1038654"/>
            <a:ext cx="372660" cy="3726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4809" y="1238470"/>
            <a:ext cx="248440" cy="248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282180" y="828040"/>
            <a:ext cx="4629150" cy="42462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可通过左侧选择框，选择多笔单据进行批量维护预算信息及批量维护结算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方式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【保存】后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生效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【批量提交】检查是否全部完善了预算和结算信息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提交后页面会提示：已提交至后台处理，请稍后查询。提交失败记录系统将推送消息，请在右上角消息处查看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715" y="1592580"/>
            <a:ext cx="6791325" cy="21640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15" y="3862070"/>
            <a:ext cx="6791960" cy="20205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625" y="5093970"/>
            <a:ext cx="4956175" cy="1360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/>
          <p:cNvSpPr/>
          <p:nvPr/>
        </p:nvSpPr>
        <p:spPr>
          <a:xfrm>
            <a:off x="490383" y="230623"/>
            <a:ext cx="752187" cy="445296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三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1527870" y="230623"/>
            <a:ext cx="7704856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业务场景</a:t>
            </a:r>
            <a:endParaRPr lang="zh-CN" sz="2800" b="1" spc="6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1044624" y="620688"/>
            <a:ext cx="576064" cy="2448272"/>
            <a:chOff x="-1044624" y="620688"/>
            <a:chExt cx="576064" cy="2448272"/>
          </a:xfrm>
        </p:grpSpPr>
        <p:sp>
          <p:nvSpPr>
            <p:cNvPr id="19" name="矩形 18"/>
            <p:cNvSpPr/>
            <p:nvPr/>
          </p:nvSpPr>
          <p:spPr>
            <a:xfrm>
              <a:off x="-1044624" y="620688"/>
              <a:ext cx="576064" cy="504056"/>
            </a:xfrm>
            <a:prstGeom prst="rect">
              <a:avLst/>
            </a:prstGeom>
            <a:solidFill>
              <a:srgbClr val="D74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-1044624" y="1268760"/>
              <a:ext cx="576064" cy="504056"/>
            </a:xfrm>
            <a:prstGeom prst="rect">
              <a:avLst/>
            </a:prstGeom>
            <a:solidFill>
              <a:srgbClr val="890E0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-1044624" y="1916832"/>
              <a:ext cx="576064" cy="504056"/>
            </a:xfrm>
            <a:prstGeom prst="rect">
              <a:avLst/>
            </a:prstGeom>
            <a:solidFill>
              <a:srgbClr val="AFAB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044624" y="2564904"/>
              <a:ext cx="576064" cy="504056"/>
            </a:xfrm>
            <a:prstGeom prst="rect">
              <a:avLst/>
            </a:prstGeom>
            <a:solidFill>
              <a:srgbClr val="3A06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73125" y="1005205"/>
            <a:ext cx="71297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待支付信息完善（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</a:t>
            </a:r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文件导入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说明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1201" y="1038654"/>
            <a:ext cx="372660" cy="3726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4809" y="1238470"/>
            <a:ext cx="248440" cy="248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aphicFrame>
        <p:nvGraphicFramePr>
          <p:cNvPr id="2" name="表格 1"/>
          <p:cNvGraphicFramePr/>
          <p:nvPr/>
        </p:nvGraphicFramePr>
        <p:xfrm>
          <a:off x="490220" y="2085975"/>
          <a:ext cx="11076940" cy="1614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232"/>
                <a:gridCol w="509966"/>
                <a:gridCol w="529133"/>
                <a:gridCol w="675501"/>
                <a:gridCol w="525067"/>
                <a:gridCol w="562821"/>
                <a:gridCol w="457691"/>
                <a:gridCol w="457691"/>
                <a:gridCol w="457110"/>
                <a:gridCol w="708609"/>
                <a:gridCol w="458852"/>
                <a:gridCol w="457111"/>
                <a:gridCol w="458272"/>
                <a:gridCol w="457110"/>
                <a:gridCol w="475697"/>
                <a:gridCol w="573856"/>
                <a:gridCol w="338041"/>
                <a:gridCol w="443171"/>
                <a:gridCol w="945004"/>
                <a:gridCol w="945005"/>
              </a:tblGrid>
              <a:tr h="580390">
                <a:tc gridSpan="19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待支付信息导入模板</a:t>
                      </a:r>
                      <a:endParaRPr lang="zh-CN" altLang="en-US" sz="16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cap="flat"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zh-CN" altLang="en-US" sz="16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R cap="flat"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803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*</a:t>
                      </a:r>
                      <a:r>
                        <a:rPr 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付款类型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*</a:t>
                      </a:r>
                      <a:r>
                        <a:rPr 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收款方账号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*</a:t>
                      </a:r>
                      <a:r>
                        <a:rPr 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收款方户名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*</a:t>
                      </a:r>
                      <a:r>
                        <a:rPr 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收款账户类别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收款行名称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收款行行号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*</a:t>
                      </a:r>
                      <a:r>
                        <a:rPr 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金额（元）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*</a:t>
                      </a:r>
                      <a:r>
                        <a:rPr 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付款用途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*</a:t>
                      </a:r>
                      <a:r>
                        <a:rPr lang="zh-CN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备注</a:t>
                      </a:r>
                      <a:endParaRPr lang="zh-CN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计划要素</a:t>
                      </a:r>
                      <a:endParaRPr lang="zh-CN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结算方式</a:t>
                      </a:r>
                      <a:endParaRPr lang="zh-CN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付款账号</a:t>
                      </a:r>
                      <a:endParaRPr lang="zh-CN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结算渠道</a:t>
                      </a:r>
                      <a:endParaRPr lang="zh-CN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特殊事项</a:t>
                      </a:r>
                      <a:endParaRPr lang="zh-CN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票据号</a:t>
                      </a:r>
                      <a:endParaRPr lang="zh-CN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合同名称</a:t>
                      </a:r>
                      <a:endParaRPr lang="zh-CN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合同编号</a:t>
                      </a:r>
                      <a:endParaRPr lang="zh-CN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合同总金额</a:t>
                      </a:r>
                      <a:endParaRPr lang="zh-CN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合同签订日期(格式:2023/1/1)</a:t>
                      </a:r>
                      <a:endParaRPr lang="zh-CN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短信通知对方手机号</a:t>
                      </a:r>
                      <a:endParaRPr lang="zh-CN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5861050" y="3902075"/>
            <a:ext cx="5705475" cy="2399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注意：需通过系统【下载模板】，在系统下载模板基础上进行填报数据，自己制作的模板必须要与系统下载的模板保持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一致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模板中带</a:t>
            </a:r>
            <a:r>
              <a:rPr lang="en-US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“</a:t>
            </a:r>
            <a:r>
              <a:rPr lang="en-US" altLang="zh-CN" sz="20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*</a:t>
            </a:r>
            <a:r>
              <a:rPr lang="en-US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”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的，为必输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项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990" y="4012565"/>
            <a:ext cx="5306060" cy="1908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-1952"/>
            <a:ext cx="3071664" cy="6859952"/>
            <a:chOff x="0" y="-1952"/>
            <a:chExt cx="3071664" cy="6859952"/>
          </a:xfrm>
        </p:grpSpPr>
        <p:sp>
          <p:nvSpPr>
            <p:cNvPr id="18" name="矩形 17"/>
            <p:cNvSpPr/>
            <p:nvPr/>
          </p:nvSpPr>
          <p:spPr>
            <a:xfrm>
              <a:off x="0" y="-1949"/>
              <a:ext cx="1260396" cy="685994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sp>
          <p:nvSpPr>
            <p:cNvPr id="19" name="等腰三角形 18"/>
            <p:cNvSpPr/>
            <p:nvPr/>
          </p:nvSpPr>
          <p:spPr>
            <a:xfrm rot="5400000">
              <a:off x="-1268207" y="2518127"/>
              <a:ext cx="6859949" cy="1819792"/>
            </a:xfrm>
            <a:prstGeom prst="triangl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cs typeface="+mn-ea"/>
                <a:sym typeface="+mn-lt"/>
              </a:endParaRPr>
            </a:p>
          </p:txBody>
        </p:sp>
      </p:grpSp>
      <p:cxnSp>
        <p:nvCxnSpPr>
          <p:cNvPr id="20" name="直接连接符 19"/>
          <p:cNvCxnSpPr/>
          <p:nvPr/>
        </p:nvCxnSpPr>
        <p:spPr>
          <a:xfrm>
            <a:off x="1260396" y="-13986"/>
            <a:ext cx="1811268" cy="344201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1251872" y="3428025"/>
            <a:ext cx="1819792" cy="342997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95400" y="3075057"/>
            <a:ext cx="1362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目 录</a:t>
            </a:r>
            <a:endParaRPr lang="zh-CN" altLang="en-US" sz="4000" b="1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34189" y="1145687"/>
            <a:ext cx="9158287" cy="536245"/>
            <a:chOff x="4378815" y="1412776"/>
            <a:chExt cx="7451377" cy="536245"/>
          </a:xfrm>
        </p:grpSpPr>
        <p:sp>
          <p:nvSpPr>
            <p:cNvPr id="16" name="平行四边形 15"/>
            <p:cNvSpPr/>
            <p:nvPr/>
          </p:nvSpPr>
          <p:spPr>
            <a:xfrm>
              <a:off x="4378815" y="1503725"/>
              <a:ext cx="752187" cy="445296"/>
            </a:xfrm>
            <a:prstGeom prst="parallelogram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2000" dirty="0">
                  <a:cs typeface="+mn-ea"/>
                  <a:sym typeface="+mn-lt"/>
                </a:rPr>
                <a:t>一</a:t>
              </a:r>
              <a:endParaRPr lang="zh-CN" altLang="en-US" sz="2000" dirty="0">
                <a:cs typeface="+mn-ea"/>
                <a:sym typeface="+mn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663951" y="1412776"/>
              <a:ext cx="6166241" cy="47815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lvl="0" algn="l">
                <a:lnSpc>
                  <a:spcPct val="90000"/>
                </a:lnSpc>
                <a:spcBef>
                  <a:spcPts val="1000"/>
                </a:spcBef>
                <a:buClrTx/>
                <a:buSzTx/>
                <a:buFontTx/>
              </a:pPr>
              <a:r>
                <a:rPr lang="zh-CN" altLang="zh-CN" sz="2800" b="1" spc="600" dirty="0">
                  <a:solidFill>
                    <a:srgbClr val="C00000"/>
                  </a:solidFill>
                  <a:latin typeface="+mn-lt"/>
                  <a:ea typeface="+mn-ea"/>
                  <a:cs typeface="+mn-ea"/>
                  <a:sym typeface="+mn-lt"/>
                </a:rPr>
                <a:t>用户登录</a:t>
              </a:r>
              <a:endParaRPr lang="zh-CN" alt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5711468" y="1897890"/>
              <a:ext cx="345638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/>
          <p:cNvGrpSpPr/>
          <p:nvPr/>
        </p:nvGrpSpPr>
        <p:grpSpPr>
          <a:xfrm>
            <a:off x="3034189" y="2441502"/>
            <a:ext cx="7637115" cy="536245"/>
            <a:chOff x="4378815" y="1412776"/>
            <a:chExt cx="6292565" cy="536245"/>
          </a:xfrm>
        </p:grpSpPr>
        <p:sp>
          <p:nvSpPr>
            <p:cNvPr id="35" name="平行四边形 34"/>
            <p:cNvSpPr/>
            <p:nvPr/>
          </p:nvSpPr>
          <p:spPr>
            <a:xfrm>
              <a:off x="4378815" y="1503725"/>
              <a:ext cx="752187" cy="445296"/>
            </a:xfrm>
            <a:prstGeom prst="parallelogram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2000" dirty="0">
                  <a:cs typeface="+mn-ea"/>
                  <a:sym typeface="+mn-lt"/>
                </a:rPr>
                <a:t>二</a:t>
              </a:r>
              <a:endParaRPr lang="zh-CN" altLang="en-US" sz="2000" dirty="0">
                <a:cs typeface="+mn-ea"/>
                <a:sym typeface="+mn-lt"/>
              </a:endParaRPr>
            </a:p>
          </p:txBody>
        </p:sp>
        <p:sp>
          <p:nvSpPr>
            <p:cNvPr id="36" name="TextBox 22"/>
            <p:cNvSpPr txBox="1"/>
            <p:nvPr/>
          </p:nvSpPr>
          <p:spPr>
            <a:xfrm>
              <a:off x="5663952" y="1412776"/>
              <a:ext cx="5007428" cy="478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lnSpc>
                  <a:spcPct val="90000"/>
                </a:lnSpc>
                <a:spcBef>
                  <a:spcPts val="1000"/>
                </a:spcBef>
                <a:buClrTx/>
                <a:buSzTx/>
                <a:buFontTx/>
              </a:pPr>
              <a:r>
                <a:rPr lang="zh-CN" sz="2800" b="1" spc="6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资金</a:t>
              </a:r>
              <a:r>
                <a:rPr lang="zh-CN" sz="2800" b="1" spc="6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结算业务</a:t>
              </a:r>
              <a:endParaRPr lang="zh-CN" altLang="zh-CN" sz="2800" b="1" spc="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5711468" y="1897890"/>
              <a:ext cx="345638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/>
          <p:cNvGrpSpPr/>
          <p:nvPr/>
        </p:nvGrpSpPr>
        <p:grpSpPr>
          <a:xfrm>
            <a:off x="-1044624" y="620688"/>
            <a:ext cx="576064" cy="2448272"/>
            <a:chOff x="-1044624" y="620688"/>
            <a:chExt cx="576064" cy="2448272"/>
          </a:xfrm>
        </p:grpSpPr>
        <p:sp>
          <p:nvSpPr>
            <p:cNvPr id="29" name="矩形 28"/>
            <p:cNvSpPr/>
            <p:nvPr/>
          </p:nvSpPr>
          <p:spPr>
            <a:xfrm>
              <a:off x="-1044624" y="620688"/>
              <a:ext cx="576064" cy="504056"/>
            </a:xfrm>
            <a:prstGeom prst="rect">
              <a:avLst/>
            </a:prstGeom>
            <a:solidFill>
              <a:srgbClr val="D74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-1044624" y="1268760"/>
              <a:ext cx="576064" cy="504056"/>
            </a:xfrm>
            <a:prstGeom prst="rect">
              <a:avLst/>
            </a:prstGeom>
            <a:solidFill>
              <a:srgbClr val="890E0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-1044624" y="1916832"/>
              <a:ext cx="576064" cy="504056"/>
            </a:xfrm>
            <a:prstGeom prst="rect">
              <a:avLst/>
            </a:prstGeom>
            <a:solidFill>
              <a:srgbClr val="AFAB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-1044624" y="2564904"/>
              <a:ext cx="576064" cy="504056"/>
            </a:xfrm>
            <a:prstGeom prst="rect">
              <a:avLst/>
            </a:prstGeom>
            <a:solidFill>
              <a:srgbClr val="3A06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071654" y="3843582"/>
            <a:ext cx="7637115" cy="536245"/>
            <a:chOff x="4378815" y="1412776"/>
            <a:chExt cx="6292565" cy="536245"/>
          </a:xfrm>
        </p:grpSpPr>
        <p:sp>
          <p:nvSpPr>
            <p:cNvPr id="6" name="平行四边形 5"/>
            <p:cNvSpPr/>
            <p:nvPr/>
          </p:nvSpPr>
          <p:spPr>
            <a:xfrm>
              <a:off x="4378815" y="1503725"/>
              <a:ext cx="752187" cy="445296"/>
            </a:xfrm>
            <a:prstGeom prst="parallelogram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zh-CN" altLang="en-US" sz="2000" dirty="0">
                  <a:cs typeface="+mn-ea"/>
                  <a:sym typeface="+mn-lt"/>
                </a:rPr>
                <a:t>三</a:t>
              </a:r>
              <a:endParaRPr lang="zh-CN" altLang="en-US" sz="2000" dirty="0">
                <a:cs typeface="+mn-ea"/>
                <a:sym typeface="+mn-lt"/>
              </a:endParaRPr>
            </a:p>
          </p:txBody>
        </p:sp>
        <p:sp>
          <p:nvSpPr>
            <p:cNvPr id="7" name="TextBox 22"/>
            <p:cNvSpPr txBox="1"/>
            <p:nvPr/>
          </p:nvSpPr>
          <p:spPr>
            <a:xfrm>
              <a:off x="5663952" y="1412776"/>
              <a:ext cx="5007428" cy="478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lnSpc>
                  <a:spcPct val="90000"/>
                </a:lnSpc>
                <a:spcBef>
                  <a:spcPts val="1000"/>
                </a:spcBef>
                <a:buClrTx/>
                <a:buSzTx/>
                <a:buFontTx/>
              </a:pPr>
              <a:r>
                <a:rPr lang="zh-CN" altLang="zh-CN" sz="2800" b="1" spc="6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基础设置</a:t>
              </a:r>
              <a:endParaRPr lang="zh-CN" sz="2800" b="1" spc="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5711468" y="1897890"/>
              <a:ext cx="345638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3034189" y="5024047"/>
            <a:ext cx="7637115" cy="536245"/>
            <a:chOff x="4378815" y="1412776"/>
            <a:chExt cx="6292565" cy="536245"/>
          </a:xfrm>
        </p:grpSpPr>
        <p:sp>
          <p:nvSpPr>
            <p:cNvPr id="10" name="平行四边形 9"/>
            <p:cNvSpPr/>
            <p:nvPr/>
          </p:nvSpPr>
          <p:spPr>
            <a:xfrm>
              <a:off x="4378815" y="1503725"/>
              <a:ext cx="752187" cy="445296"/>
            </a:xfrm>
            <a:prstGeom prst="parallelogram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zh-CN" altLang="en-US" sz="2000" dirty="0">
                  <a:cs typeface="+mn-ea"/>
                  <a:sym typeface="+mn-lt"/>
                </a:rPr>
                <a:t>四</a:t>
              </a:r>
              <a:endParaRPr lang="zh-CN" altLang="en-US" sz="2000" dirty="0">
                <a:cs typeface="+mn-ea"/>
                <a:sym typeface="+mn-lt"/>
              </a:endParaRPr>
            </a:p>
          </p:txBody>
        </p:sp>
        <p:sp>
          <p:nvSpPr>
            <p:cNvPr id="12" name="TextBox 22"/>
            <p:cNvSpPr txBox="1"/>
            <p:nvPr/>
          </p:nvSpPr>
          <p:spPr>
            <a:xfrm>
              <a:off x="5663952" y="1412776"/>
              <a:ext cx="5007428" cy="478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lnSpc>
                  <a:spcPct val="90000"/>
                </a:lnSpc>
                <a:spcBef>
                  <a:spcPts val="1000"/>
                </a:spcBef>
                <a:buClrTx/>
                <a:buSzTx/>
                <a:buFontTx/>
              </a:pPr>
              <a:r>
                <a:rPr lang="zh-CN" sz="2800" b="1" spc="6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岗位流程</a:t>
              </a:r>
              <a:r>
                <a:rPr lang="zh-CN" sz="2800" b="1" spc="6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配置</a:t>
              </a:r>
              <a:endParaRPr lang="zh-CN" sz="2800" b="1" spc="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5711468" y="1897890"/>
              <a:ext cx="345638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/>
          <p:cNvSpPr/>
          <p:nvPr/>
        </p:nvSpPr>
        <p:spPr>
          <a:xfrm>
            <a:off x="490383" y="230623"/>
            <a:ext cx="752187" cy="445296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三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1527870" y="230623"/>
            <a:ext cx="7704856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业务场景</a:t>
            </a:r>
            <a:endParaRPr lang="zh-CN" sz="2800" b="1" spc="6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1044624" y="620688"/>
            <a:ext cx="576064" cy="2448272"/>
            <a:chOff x="-1044624" y="620688"/>
            <a:chExt cx="576064" cy="2448272"/>
          </a:xfrm>
        </p:grpSpPr>
        <p:sp>
          <p:nvSpPr>
            <p:cNvPr id="19" name="矩形 18"/>
            <p:cNvSpPr/>
            <p:nvPr/>
          </p:nvSpPr>
          <p:spPr>
            <a:xfrm>
              <a:off x="-1044624" y="620688"/>
              <a:ext cx="576064" cy="504056"/>
            </a:xfrm>
            <a:prstGeom prst="rect">
              <a:avLst/>
            </a:prstGeom>
            <a:solidFill>
              <a:srgbClr val="D74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-1044624" y="1268760"/>
              <a:ext cx="576064" cy="504056"/>
            </a:xfrm>
            <a:prstGeom prst="rect">
              <a:avLst/>
            </a:prstGeom>
            <a:solidFill>
              <a:srgbClr val="890E0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-1044624" y="1916832"/>
              <a:ext cx="576064" cy="504056"/>
            </a:xfrm>
            <a:prstGeom prst="rect">
              <a:avLst/>
            </a:prstGeom>
            <a:solidFill>
              <a:srgbClr val="AFAB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044624" y="2564904"/>
              <a:ext cx="576064" cy="504056"/>
            </a:xfrm>
            <a:prstGeom prst="rect">
              <a:avLst/>
            </a:prstGeom>
            <a:solidFill>
              <a:srgbClr val="3A06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73125" y="1005205"/>
            <a:ext cx="71297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待支付信息完善（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</a:t>
            </a:r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结算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方式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1201" y="1038654"/>
            <a:ext cx="372660" cy="3726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4809" y="1238470"/>
            <a:ext cx="248440" cy="248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475" y="3206750"/>
            <a:ext cx="11549380" cy="36550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10870" y="1503045"/>
            <a:ext cx="1130998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lnSpc>
                <a:spcPct val="150000"/>
              </a:lnSpc>
              <a:defRPr sz="20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CN" altLang="en-US" sz="2400" dirty="0">
                <a:sym typeface="+mn-ea"/>
              </a:rPr>
              <a:t>下图为结算方式对应的结算渠道，目前电汇方式可以通过财司和超级网银线上</a:t>
            </a:r>
            <a:r>
              <a:rPr lang="zh-CN" altLang="en-US" sz="2400" dirty="0">
                <a:sym typeface="+mn-ea"/>
              </a:rPr>
              <a:t>支付。</a:t>
            </a:r>
            <a:endParaRPr lang="zh-CN" altLang="en-US" sz="2400" dirty="0">
              <a:sym typeface="+mn-ea"/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sz="2400" dirty="0">
                <a:sym typeface="+mn-ea"/>
              </a:rPr>
              <a:t>现阶段，结算方式为票据、航信不会进行预算核销，后期优化预算填报项目，纳入票据开立预算后，再实行管控。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/>
          <p:cNvSpPr/>
          <p:nvPr/>
        </p:nvSpPr>
        <p:spPr>
          <a:xfrm>
            <a:off x="490383" y="230623"/>
            <a:ext cx="752187" cy="445296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三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1527870" y="230623"/>
            <a:ext cx="7704856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业务场景</a:t>
            </a:r>
            <a:endParaRPr lang="zh-CN" sz="2800" b="1" spc="6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1044624" y="620688"/>
            <a:ext cx="576064" cy="2448272"/>
            <a:chOff x="-1044624" y="620688"/>
            <a:chExt cx="576064" cy="2448272"/>
          </a:xfrm>
        </p:grpSpPr>
        <p:sp>
          <p:nvSpPr>
            <p:cNvPr id="19" name="矩形 18"/>
            <p:cNvSpPr/>
            <p:nvPr/>
          </p:nvSpPr>
          <p:spPr>
            <a:xfrm>
              <a:off x="-1044624" y="620688"/>
              <a:ext cx="576064" cy="504056"/>
            </a:xfrm>
            <a:prstGeom prst="rect">
              <a:avLst/>
            </a:prstGeom>
            <a:solidFill>
              <a:srgbClr val="D74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-1044624" y="1268760"/>
              <a:ext cx="576064" cy="504056"/>
            </a:xfrm>
            <a:prstGeom prst="rect">
              <a:avLst/>
            </a:prstGeom>
            <a:solidFill>
              <a:srgbClr val="890E0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-1044624" y="1916832"/>
              <a:ext cx="576064" cy="504056"/>
            </a:xfrm>
            <a:prstGeom prst="rect">
              <a:avLst/>
            </a:prstGeom>
            <a:solidFill>
              <a:srgbClr val="AFAB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044624" y="2564904"/>
              <a:ext cx="576064" cy="504056"/>
            </a:xfrm>
            <a:prstGeom prst="rect">
              <a:avLst/>
            </a:prstGeom>
            <a:solidFill>
              <a:srgbClr val="3A06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73125" y="1005205"/>
            <a:ext cx="53092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资金</a:t>
            </a:r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支付（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1201" y="1038654"/>
            <a:ext cx="372660" cy="3726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4809" y="1238470"/>
            <a:ext cx="248440" cy="248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10870" y="1605280"/>
            <a:ext cx="11029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lnSpc>
                <a:spcPct val="150000"/>
              </a:lnSpc>
              <a:defRPr sz="20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zh-CN" altLang="en-US" sz="2400" dirty="0">
                <a:sym typeface="+mn-ea"/>
              </a:rPr>
              <a:t>出纳在【付款业务】</a:t>
            </a:r>
            <a:r>
              <a:rPr lang="en-US" altLang="zh-CN" sz="2400" dirty="0">
                <a:sym typeface="+mn-ea"/>
              </a:rPr>
              <a:t>-</a:t>
            </a:r>
            <a:r>
              <a:rPr lang="zh-CN" altLang="en-US" sz="2400" dirty="0">
                <a:sym typeface="+mn-ea"/>
              </a:rPr>
              <a:t>【资金支付】功能发起付款指令，可通过左侧的选择框，可批量发起支付申请。</a:t>
            </a:r>
            <a:endParaRPr lang="zh-CN" altLang="en-US" sz="2400" dirty="0"/>
          </a:p>
        </p:txBody>
      </p:sp>
      <p:sp>
        <p:nvSpPr>
          <p:cNvPr id="100" name="文本框 99"/>
          <p:cNvSpPr txBox="1"/>
          <p:nvPr/>
        </p:nvSpPr>
        <p:spPr>
          <a:xfrm>
            <a:off x="7489825" y="2389505"/>
            <a:ext cx="4316730" cy="42462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查询结果页签分为线上待处理、线下待处理、失败待处理和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全部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，操作时可直接点击对应的分类页签进行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查询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【航信入口】、【票据入口】系统提供航信和票据系统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入口链接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【置为成功】、【置为失败】当线下处理的支付完成后，在系统中更改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状态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475" y="2882265"/>
            <a:ext cx="7062470" cy="3628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/>
          <p:cNvSpPr/>
          <p:nvPr/>
        </p:nvSpPr>
        <p:spPr>
          <a:xfrm>
            <a:off x="490383" y="230623"/>
            <a:ext cx="752187" cy="445296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三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1527870" y="230623"/>
            <a:ext cx="7704856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业务场景</a:t>
            </a:r>
            <a:endParaRPr lang="zh-CN" sz="2800" b="1" spc="6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1044624" y="620688"/>
            <a:ext cx="576064" cy="2448272"/>
            <a:chOff x="-1044624" y="620688"/>
            <a:chExt cx="576064" cy="2448272"/>
          </a:xfrm>
        </p:grpSpPr>
        <p:sp>
          <p:nvSpPr>
            <p:cNvPr id="19" name="矩形 18"/>
            <p:cNvSpPr/>
            <p:nvPr/>
          </p:nvSpPr>
          <p:spPr>
            <a:xfrm>
              <a:off x="-1044624" y="620688"/>
              <a:ext cx="576064" cy="504056"/>
            </a:xfrm>
            <a:prstGeom prst="rect">
              <a:avLst/>
            </a:prstGeom>
            <a:solidFill>
              <a:srgbClr val="D74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-1044624" y="1268760"/>
              <a:ext cx="576064" cy="504056"/>
            </a:xfrm>
            <a:prstGeom prst="rect">
              <a:avLst/>
            </a:prstGeom>
            <a:solidFill>
              <a:srgbClr val="890E0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-1044624" y="1916832"/>
              <a:ext cx="576064" cy="504056"/>
            </a:xfrm>
            <a:prstGeom prst="rect">
              <a:avLst/>
            </a:prstGeom>
            <a:solidFill>
              <a:srgbClr val="AFAB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044624" y="2564904"/>
              <a:ext cx="576064" cy="504056"/>
            </a:xfrm>
            <a:prstGeom prst="rect">
              <a:avLst/>
            </a:prstGeom>
            <a:solidFill>
              <a:srgbClr val="3A06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73125" y="1005205"/>
            <a:ext cx="7309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资金支付（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1201" y="1038654"/>
            <a:ext cx="372660" cy="3726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4809" y="1238470"/>
            <a:ext cx="248440" cy="248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554355" y="1564640"/>
            <a:ext cx="3965575" cy="51695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选择多笔支付指令后，点击【发起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付款】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在线上支付发起界面，可以选择【合并提交】和【单笔提交】，合并提交是一次审批多笔，单笔提交的审批需要逐笔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审批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提交后页面会提示：已提交至后台处理，请稍后查询。提交失败记录系统将推送消息，请在右上角消息处查看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9515" y="1005205"/>
            <a:ext cx="6238875" cy="31946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515" y="4496435"/>
            <a:ext cx="6435090" cy="2136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/>
          <p:cNvSpPr/>
          <p:nvPr/>
        </p:nvSpPr>
        <p:spPr>
          <a:xfrm>
            <a:off x="490383" y="230623"/>
            <a:ext cx="752187" cy="445296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三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1527870" y="230623"/>
            <a:ext cx="7704856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业务场景</a:t>
            </a:r>
            <a:endParaRPr lang="zh-CN" sz="2800" b="1" spc="6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1044624" y="620688"/>
            <a:ext cx="576064" cy="2448272"/>
            <a:chOff x="-1044624" y="620688"/>
            <a:chExt cx="576064" cy="2448272"/>
          </a:xfrm>
        </p:grpSpPr>
        <p:sp>
          <p:nvSpPr>
            <p:cNvPr id="19" name="矩形 18"/>
            <p:cNvSpPr/>
            <p:nvPr/>
          </p:nvSpPr>
          <p:spPr>
            <a:xfrm>
              <a:off x="-1044624" y="620688"/>
              <a:ext cx="576064" cy="504056"/>
            </a:xfrm>
            <a:prstGeom prst="rect">
              <a:avLst/>
            </a:prstGeom>
            <a:solidFill>
              <a:srgbClr val="D74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-1044624" y="1268760"/>
              <a:ext cx="576064" cy="504056"/>
            </a:xfrm>
            <a:prstGeom prst="rect">
              <a:avLst/>
            </a:prstGeom>
            <a:solidFill>
              <a:srgbClr val="890E0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-1044624" y="1916832"/>
              <a:ext cx="576064" cy="504056"/>
            </a:xfrm>
            <a:prstGeom prst="rect">
              <a:avLst/>
            </a:prstGeom>
            <a:solidFill>
              <a:srgbClr val="AFAB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044624" y="2564904"/>
              <a:ext cx="576064" cy="504056"/>
            </a:xfrm>
            <a:prstGeom prst="rect">
              <a:avLst/>
            </a:prstGeom>
            <a:solidFill>
              <a:srgbClr val="3A06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73125" y="1005205"/>
            <a:ext cx="69386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资金支付（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复核、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审批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1201" y="1038654"/>
            <a:ext cx="372660" cy="3726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4809" y="1238470"/>
            <a:ext cx="248440" cy="248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718935" y="1301750"/>
            <a:ext cx="4542155" cy="2399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在首页待办任务区进行审核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点击【签收</a:t>
            </a:r>
            <a:r>
              <a:rPr lang="en-US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/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处理】后，进入资金支付审核界面进行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审核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可选择多条数据，点击【批量审批】，提交至下一岗位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1475" y="4764405"/>
            <a:ext cx="5712460" cy="1938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对于合并提交审批的单据，需要选择哪些付款审批通过，提交到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下一岗位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退回时可选择前面任意一个节点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提交需要插入</a:t>
            </a:r>
            <a:r>
              <a:rPr lang="en-US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Ukey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，输入</a:t>
            </a:r>
            <a:r>
              <a:rPr lang="en-US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pin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码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475" y="1598930"/>
            <a:ext cx="5956300" cy="30530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5" y="3776980"/>
            <a:ext cx="5581650" cy="2697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/>
          <p:cNvSpPr/>
          <p:nvPr/>
        </p:nvSpPr>
        <p:spPr>
          <a:xfrm>
            <a:off x="490383" y="230623"/>
            <a:ext cx="752187" cy="445296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三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1527870" y="230623"/>
            <a:ext cx="7704856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业务场景</a:t>
            </a:r>
            <a:endParaRPr lang="zh-CN" sz="2800" b="1" spc="6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1044624" y="620688"/>
            <a:ext cx="576064" cy="2448272"/>
            <a:chOff x="-1044624" y="620688"/>
            <a:chExt cx="576064" cy="2448272"/>
          </a:xfrm>
        </p:grpSpPr>
        <p:sp>
          <p:nvSpPr>
            <p:cNvPr id="19" name="矩形 18"/>
            <p:cNvSpPr/>
            <p:nvPr/>
          </p:nvSpPr>
          <p:spPr>
            <a:xfrm>
              <a:off x="-1044624" y="620688"/>
              <a:ext cx="576064" cy="504056"/>
            </a:xfrm>
            <a:prstGeom prst="rect">
              <a:avLst/>
            </a:prstGeom>
            <a:solidFill>
              <a:srgbClr val="D74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-1044624" y="1268760"/>
              <a:ext cx="576064" cy="504056"/>
            </a:xfrm>
            <a:prstGeom prst="rect">
              <a:avLst/>
            </a:prstGeom>
            <a:solidFill>
              <a:srgbClr val="890E0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-1044624" y="1916832"/>
              <a:ext cx="576064" cy="504056"/>
            </a:xfrm>
            <a:prstGeom prst="rect">
              <a:avLst/>
            </a:prstGeom>
            <a:solidFill>
              <a:srgbClr val="AFAB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044624" y="2564904"/>
              <a:ext cx="576064" cy="504056"/>
            </a:xfrm>
            <a:prstGeom prst="rect">
              <a:avLst/>
            </a:prstGeom>
            <a:solidFill>
              <a:srgbClr val="3A06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73125" y="1005205"/>
            <a:ext cx="69386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资金支付（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线下支付更改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状态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1201" y="1038654"/>
            <a:ext cx="372660" cy="3726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4809" y="1238470"/>
            <a:ext cx="248440" cy="248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899910" y="1987550"/>
            <a:ext cx="4542155" cy="1476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可以批量更改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状态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置为成功时必须选择对应的交易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明细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5625" y="5238115"/>
            <a:ext cx="6130925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注意：线下支付完成，请及时在系统中置为成功，当月业务需当月处理完，否则预算会占用到其他月</a:t>
            </a:r>
            <a:endParaRPr lang="zh-CN" altLang="en-US" sz="2000" b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945" y="2158365"/>
            <a:ext cx="6577965" cy="30321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980" y="3647440"/>
            <a:ext cx="4584065" cy="2286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/>
          <p:cNvSpPr/>
          <p:nvPr/>
        </p:nvSpPr>
        <p:spPr>
          <a:xfrm>
            <a:off x="490383" y="230623"/>
            <a:ext cx="752187" cy="445296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三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1527870" y="230623"/>
            <a:ext cx="7704856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业务场景</a:t>
            </a:r>
            <a:endParaRPr lang="zh-CN" sz="2800" b="1" spc="6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1044624" y="620688"/>
            <a:ext cx="576064" cy="2448272"/>
            <a:chOff x="-1044624" y="620688"/>
            <a:chExt cx="576064" cy="2448272"/>
          </a:xfrm>
        </p:grpSpPr>
        <p:sp>
          <p:nvSpPr>
            <p:cNvPr id="19" name="矩形 18"/>
            <p:cNvSpPr/>
            <p:nvPr/>
          </p:nvSpPr>
          <p:spPr>
            <a:xfrm>
              <a:off x="-1044624" y="620688"/>
              <a:ext cx="576064" cy="504056"/>
            </a:xfrm>
            <a:prstGeom prst="rect">
              <a:avLst/>
            </a:prstGeom>
            <a:solidFill>
              <a:srgbClr val="D74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-1044624" y="1268760"/>
              <a:ext cx="576064" cy="504056"/>
            </a:xfrm>
            <a:prstGeom prst="rect">
              <a:avLst/>
            </a:prstGeom>
            <a:solidFill>
              <a:srgbClr val="890E0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-1044624" y="1916832"/>
              <a:ext cx="576064" cy="504056"/>
            </a:xfrm>
            <a:prstGeom prst="rect">
              <a:avLst/>
            </a:prstGeom>
            <a:solidFill>
              <a:srgbClr val="AFAB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044624" y="2564904"/>
              <a:ext cx="576064" cy="504056"/>
            </a:xfrm>
            <a:prstGeom prst="rect">
              <a:avLst/>
            </a:prstGeom>
            <a:solidFill>
              <a:srgbClr val="3A06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73125" y="1005205"/>
            <a:ext cx="69386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资金支付（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资金支付流程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配置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1201" y="1038654"/>
            <a:ext cx="372660" cy="3726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4809" y="1238470"/>
            <a:ext cx="248440" cy="248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196455" y="3763010"/>
            <a:ext cx="4542155" cy="1938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在申请经办、复核、审批</a:t>
            </a:r>
            <a:r>
              <a:rPr lang="en-US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Ukey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时需要申请</a:t>
            </a:r>
            <a:r>
              <a:rPr lang="en-US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“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资金支付</a:t>
            </a:r>
            <a:r>
              <a:rPr lang="en-US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”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权限。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注意：对于经办、复核、审批岗位人员需互不相同。</a:t>
            </a:r>
            <a:endParaRPr lang="zh-CN" altLang="en-US" sz="2000" b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9445" y="3522345"/>
            <a:ext cx="6322060" cy="30784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10870" y="1663065"/>
            <a:ext cx="110293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lnSpc>
                <a:spcPct val="150000"/>
              </a:lnSpc>
              <a:defRPr sz="20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zh-CN" altLang="en-US" sz="2400" dirty="0">
                <a:sym typeface="+mn-ea"/>
              </a:rPr>
              <a:t>系统管理员在【系统管理】</a:t>
            </a:r>
            <a:r>
              <a:rPr lang="en-US" altLang="zh-CN" sz="2400" dirty="0">
                <a:sym typeface="+mn-ea"/>
              </a:rPr>
              <a:t>-</a:t>
            </a:r>
            <a:r>
              <a:rPr lang="zh-CN" altLang="en-US" sz="2400" dirty="0">
                <a:sym typeface="+mn-ea"/>
              </a:rPr>
              <a:t>【工作流程】</a:t>
            </a:r>
            <a:r>
              <a:rPr lang="en-US" altLang="zh-CN" sz="2400" dirty="0">
                <a:sym typeface="+mn-ea"/>
              </a:rPr>
              <a:t>-</a:t>
            </a:r>
            <a:r>
              <a:rPr lang="zh-CN" altLang="en-US" sz="2400" dirty="0">
                <a:sym typeface="+mn-ea"/>
              </a:rPr>
              <a:t>【岗位流程配置】功能设置资金支付流程，经办、复核、审批必须选择需要</a:t>
            </a:r>
            <a:r>
              <a:rPr lang="en-US" altLang="zh-CN" sz="2400" dirty="0">
                <a:sym typeface="+mn-ea"/>
              </a:rPr>
              <a:t>Ukey</a:t>
            </a:r>
            <a:r>
              <a:rPr lang="zh-CN" altLang="en-US" sz="2400" dirty="0">
                <a:sym typeface="+mn-ea"/>
              </a:rPr>
              <a:t>。同时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系统管理员与财务、业务人员做到岗位分离。</a:t>
            </a:r>
            <a:endParaRPr lang="zh-CN" altLang="en-US" sz="2400" dirty="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/>
          <p:cNvSpPr/>
          <p:nvPr/>
        </p:nvSpPr>
        <p:spPr>
          <a:xfrm>
            <a:off x="490383" y="230623"/>
            <a:ext cx="752187" cy="445296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三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1527870" y="230623"/>
            <a:ext cx="7704856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业务场景</a:t>
            </a:r>
            <a:endParaRPr lang="zh-CN" sz="2800" b="1" spc="6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1044624" y="620688"/>
            <a:ext cx="576064" cy="2448272"/>
            <a:chOff x="-1044624" y="620688"/>
            <a:chExt cx="576064" cy="2448272"/>
          </a:xfrm>
        </p:grpSpPr>
        <p:sp>
          <p:nvSpPr>
            <p:cNvPr id="19" name="矩形 18"/>
            <p:cNvSpPr/>
            <p:nvPr/>
          </p:nvSpPr>
          <p:spPr>
            <a:xfrm>
              <a:off x="-1044624" y="620688"/>
              <a:ext cx="576064" cy="504056"/>
            </a:xfrm>
            <a:prstGeom prst="rect">
              <a:avLst/>
            </a:prstGeom>
            <a:solidFill>
              <a:srgbClr val="D74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-1044624" y="1268760"/>
              <a:ext cx="576064" cy="504056"/>
            </a:xfrm>
            <a:prstGeom prst="rect">
              <a:avLst/>
            </a:prstGeom>
            <a:solidFill>
              <a:srgbClr val="890E0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-1044624" y="1916832"/>
              <a:ext cx="576064" cy="504056"/>
            </a:xfrm>
            <a:prstGeom prst="rect">
              <a:avLst/>
            </a:prstGeom>
            <a:solidFill>
              <a:srgbClr val="AFAB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044624" y="2564904"/>
              <a:ext cx="576064" cy="504056"/>
            </a:xfrm>
            <a:prstGeom prst="rect">
              <a:avLst/>
            </a:prstGeom>
            <a:solidFill>
              <a:srgbClr val="3A06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73125" y="1005205"/>
            <a:ext cx="4262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支付进度</a:t>
            </a:r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查询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1201" y="1038654"/>
            <a:ext cx="372660" cy="3726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4809" y="1238470"/>
            <a:ext cx="248440" cy="248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10870" y="1663065"/>
            <a:ext cx="11029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lnSpc>
                <a:spcPct val="150000"/>
              </a:lnSpc>
              <a:defRPr sz="20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zh-CN" altLang="en-US" sz="2400" dirty="0">
                <a:sym typeface="+mn-ea"/>
              </a:rPr>
              <a:t>出纳在【付款业务】</a:t>
            </a:r>
            <a:r>
              <a:rPr lang="en-US" altLang="zh-CN" sz="2400" dirty="0">
                <a:sym typeface="+mn-ea"/>
              </a:rPr>
              <a:t>-</a:t>
            </a:r>
            <a:r>
              <a:rPr lang="zh-CN" altLang="en-US" sz="2400" dirty="0">
                <a:sym typeface="+mn-ea"/>
              </a:rPr>
              <a:t>【支付进度查询】功能查询支付</a:t>
            </a:r>
            <a:r>
              <a:rPr lang="zh-CN" altLang="en-US" sz="2400" dirty="0">
                <a:sym typeface="+mn-ea"/>
              </a:rPr>
              <a:t>进度，可按照金额、填单日期、单据编号进行正序、倒序排列。</a:t>
            </a:r>
            <a:endParaRPr lang="zh-CN" altLang="en-US" sz="2400" dirty="0"/>
          </a:p>
        </p:txBody>
      </p:sp>
      <p:sp>
        <p:nvSpPr>
          <p:cNvPr id="100" name="文本框 99"/>
          <p:cNvSpPr txBox="1"/>
          <p:nvPr/>
        </p:nvSpPr>
        <p:spPr>
          <a:xfrm>
            <a:off x="7797800" y="3014980"/>
            <a:ext cx="3937000" cy="1476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【详情】查询该批次对应的资金支付指令以及审批记录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同时显示每笔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指令的支付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状态。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555" y="2930525"/>
            <a:ext cx="7165340" cy="36728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835" y="4711700"/>
            <a:ext cx="3689350" cy="189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/>
          <p:cNvSpPr/>
          <p:nvPr/>
        </p:nvSpPr>
        <p:spPr>
          <a:xfrm>
            <a:off x="490383" y="230623"/>
            <a:ext cx="752187" cy="445296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三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1527870" y="230623"/>
            <a:ext cx="7704856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业务场景</a:t>
            </a:r>
            <a:endParaRPr lang="zh-CN" sz="2800" b="1" spc="6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1044624" y="620688"/>
            <a:ext cx="576064" cy="2448272"/>
            <a:chOff x="-1044624" y="620688"/>
            <a:chExt cx="576064" cy="2448272"/>
          </a:xfrm>
        </p:grpSpPr>
        <p:sp>
          <p:nvSpPr>
            <p:cNvPr id="19" name="矩形 18"/>
            <p:cNvSpPr/>
            <p:nvPr/>
          </p:nvSpPr>
          <p:spPr>
            <a:xfrm>
              <a:off x="-1044624" y="620688"/>
              <a:ext cx="576064" cy="504056"/>
            </a:xfrm>
            <a:prstGeom prst="rect">
              <a:avLst/>
            </a:prstGeom>
            <a:solidFill>
              <a:srgbClr val="D74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-1044624" y="1268760"/>
              <a:ext cx="576064" cy="504056"/>
            </a:xfrm>
            <a:prstGeom prst="rect">
              <a:avLst/>
            </a:prstGeom>
            <a:solidFill>
              <a:srgbClr val="890E0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-1044624" y="1916832"/>
              <a:ext cx="576064" cy="504056"/>
            </a:xfrm>
            <a:prstGeom prst="rect">
              <a:avLst/>
            </a:prstGeom>
            <a:solidFill>
              <a:srgbClr val="AFAB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044624" y="2564904"/>
              <a:ext cx="576064" cy="504056"/>
            </a:xfrm>
            <a:prstGeom prst="rect">
              <a:avLst/>
            </a:prstGeom>
            <a:solidFill>
              <a:srgbClr val="3A06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73125" y="1005205"/>
            <a:ext cx="4262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本单位内部</a:t>
            </a:r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划转（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1201" y="1038654"/>
            <a:ext cx="372660" cy="3726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4809" y="1238470"/>
            <a:ext cx="248440" cy="248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976235" y="3020695"/>
            <a:ext cx="3602990" cy="2399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账户转款包括财司账户回拨到银行账户，银行账户间</a:t>
            </a:r>
            <a:r>
              <a:rPr lang="zh-CN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划转</a:t>
            </a:r>
            <a:endParaRPr lang="zh-CN" sz="2000" b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本单位内部转款不占用资金</a:t>
            </a:r>
            <a:r>
              <a:rPr lang="zh-CN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预算</a:t>
            </a:r>
            <a:endParaRPr lang="zh-CN" sz="2000" b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450" y="3136900"/>
            <a:ext cx="7108190" cy="34632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10870" y="1663065"/>
            <a:ext cx="11029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lnSpc>
                <a:spcPct val="150000"/>
              </a:lnSpc>
              <a:defRPr sz="20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zh-CN" altLang="en-US" sz="2400" dirty="0">
                <a:sym typeface="+mn-ea"/>
              </a:rPr>
              <a:t>在【付款业务】</a:t>
            </a:r>
            <a:r>
              <a:rPr lang="en-US" altLang="zh-CN" sz="2400" dirty="0">
                <a:sym typeface="+mn-ea"/>
              </a:rPr>
              <a:t>-</a:t>
            </a:r>
            <a:r>
              <a:rPr lang="zh-CN" altLang="en-US" sz="2400" dirty="0">
                <a:sym typeface="+mn-ea"/>
              </a:rPr>
              <a:t>【本单位内部划转】功能发起账户转款，通过系统配置的审批流完成转款，需要使用</a:t>
            </a:r>
            <a:r>
              <a:rPr lang="en-US" altLang="zh-CN" sz="2400" dirty="0">
                <a:sym typeface="+mn-ea"/>
              </a:rPr>
              <a:t>Ukey</a:t>
            </a:r>
            <a:r>
              <a:rPr lang="zh-CN" altLang="en-US" sz="2400" dirty="0">
                <a:sym typeface="+mn-ea"/>
              </a:rPr>
              <a:t>。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/>
          <p:cNvSpPr/>
          <p:nvPr/>
        </p:nvSpPr>
        <p:spPr>
          <a:xfrm>
            <a:off x="490383" y="230623"/>
            <a:ext cx="752187" cy="445296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三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1527870" y="230623"/>
            <a:ext cx="7704856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业务场景</a:t>
            </a:r>
            <a:endParaRPr lang="zh-CN" sz="2800" b="1" spc="6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1044624" y="620688"/>
            <a:ext cx="576064" cy="2448272"/>
            <a:chOff x="-1044624" y="620688"/>
            <a:chExt cx="576064" cy="2448272"/>
          </a:xfrm>
        </p:grpSpPr>
        <p:sp>
          <p:nvSpPr>
            <p:cNvPr id="19" name="矩形 18"/>
            <p:cNvSpPr/>
            <p:nvPr/>
          </p:nvSpPr>
          <p:spPr>
            <a:xfrm>
              <a:off x="-1044624" y="620688"/>
              <a:ext cx="576064" cy="504056"/>
            </a:xfrm>
            <a:prstGeom prst="rect">
              <a:avLst/>
            </a:prstGeom>
            <a:solidFill>
              <a:srgbClr val="D74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-1044624" y="1268760"/>
              <a:ext cx="576064" cy="504056"/>
            </a:xfrm>
            <a:prstGeom prst="rect">
              <a:avLst/>
            </a:prstGeom>
            <a:solidFill>
              <a:srgbClr val="890E0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-1044624" y="1916832"/>
              <a:ext cx="576064" cy="504056"/>
            </a:xfrm>
            <a:prstGeom prst="rect">
              <a:avLst/>
            </a:prstGeom>
            <a:solidFill>
              <a:srgbClr val="AFAB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044624" y="2564904"/>
              <a:ext cx="576064" cy="504056"/>
            </a:xfrm>
            <a:prstGeom prst="rect">
              <a:avLst/>
            </a:prstGeom>
            <a:solidFill>
              <a:srgbClr val="3A06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73125" y="1005205"/>
            <a:ext cx="4262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本单位内部划转（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1201" y="1038654"/>
            <a:ext cx="372660" cy="3726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4809" y="1238470"/>
            <a:ext cx="248440" cy="248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830" y="1670050"/>
            <a:ext cx="5641975" cy="48647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743065" y="2084705"/>
            <a:ext cx="4173855" cy="2399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选择付款</a:t>
            </a:r>
            <a:r>
              <a:rPr lang="zh-CN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账号</a:t>
            </a:r>
            <a:endParaRPr lang="zh-CN" sz="2000" b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输入收款账号，支持模糊查找</a:t>
            </a:r>
            <a:endParaRPr lang="zh-CN" sz="2000" b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输入转款金额，</a:t>
            </a:r>
            <a:r>
              <a:rPr lang="zh-CN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备注</a:t>
            </a:r>
            <a:endParaRPr lang="zh-CN" sz="2000" b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选择结算</a:t>
            </a:r>
            <a:r>
              <a:rPr lang="zh-CN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渠道</a:t>
            </a:r>
            <a:endParaRPr lang="zh-CN" sz="2000" b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提交审批流程，需要使用</a:t>
            </a:r>
            <a:r>
              <a:rPr lang="en-US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Ukey</a:t>
            </a:r>
            <a:endParaRPr lang="en-US" altLang="zh-CN" sz="2000" b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/>
          <p:cNvSpPr/>
          <p:nvPr/>
        </p:nvSpPr>
        <p:spPr>
          <a:xfrm>
            <a:off x="490383" y="230623"/>
            <a:ext cx="752187" cy="445296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三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1527870" y="230623"/>
            <a:ext cx="7704856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业务场景</a:t>
            </a:r>
            <a:endParaRPr lang="zh-CN" sz="2800" b="1" spc="6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1044624" y="620688"/>
            <a:ext cx="576064" cy="2448272"/>
            <a:chOff x="-1044624" y="620688"/>
            <a:chExt cx="576064" cy="2448272"/>
          </a:xfrm>
        </p:grpSpPr>
        <p:sp>
          <p:nvSpPr>
            <p:cNvPr id="19" name="矩形 18"/>
            <p:cNvSpPr/>
            <p:nvPr/>
          </p:nvSpPr>
          <p:spPr>
            <a:xfrm>
              <a:off x="-1044624" y="620688"/>
              <a:ext cx="576064" cy="504056"/>
            </a:xfrm>
            <a:prstGeom prst="rect">
              <a:avLst/>
            </a:prstGeom>
            <a:solidFill>
              <a:srgbClr val="D74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-1044624" y="1268760"/>
              <a:ext cx="576064" cy="504056"/>
            </a:xfrm>
            <a:prstGeom prst="rect">
              <a:avLst/>
            </a:prstGeom>
            <a:solidFill>
              <a:srgbClr val="890E0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-1044624" y="1916832"/>
              <a:ext cx="576064" cy="504056"/>
            </a:xfrm>
            <a:prstGeom prst="rect">
              <a:avLst/>
            </a:prstGeom>
            <a:solidFill>
              <a:srgbClr val="AFAB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044624" y="2564904"/>
              <a:ext cx="576064" cy="504056"/>
            </a:xfrm>
            <a:prstGeom prst="rect">
              <a:avLst/>
            </a:prstGeom>
            <a:solidFill>
              <a:srgbClr val="3A06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92175" y="965200"/>
            <a:ext cx="69386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流水</a:t>
            </a:r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补录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1201" y="1038654"/>
            <a:ext cx="372660" cy="3726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4809" y="1238470"/>
            <a:ext cx="248440" cy="248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54990" y="1411605"/>
            <a:ext cx="106006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lnSpc>
                <a:spcPct val="150000"/>
              </a:lnSpc>
              <a:defRPr sz="20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400" dirty="0">
                <a:sym typeface="+mn-ea"/>
              </a:rPr>
              <a:t>流水</a:t>
            </a:r>
            <a:r>
              <a:rPr lang="zh-CN" altLang="en-US" sz="2400" dirty="0">
                <a:sym typeface="+mn-ea"/>
              </a:rPr>
              <a:t>补</a:t>
            </a:r>
            <a:r>
              <a:rPr lang="zh-CN" altLang="en-US" sz="2400" dirty="0">
                <a:sym typeface="+mn-ea"/>
              </a:rPr>
              <a:t>录，是核心系统每日通过银行交易流水数据，在结算系统生成付款单据，可通过该功能在预算系统占用计划要素额度，完成交易匹配</a:t>
            </a:r>
            <a:r>
              <a:rPr lang="zh-CN" altLang="en-US" sz="2400" dirty="0">
                <a:sym typeface="+mn-ea"/>
              </a:rPr>
              <a:t>。</a:t>
            </a:r>
            <a:endParaRPr lang="zh-CN" altLang="en-US" sz="2400" dirty="0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475" y="2877820"/>
            <a:ext cx="6141085" cy="311848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666865" y="2842260"/>
            <a:ext cx="5145405" cy="1476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选择查询条件，筛选出需要补录的</a:t>
            </a:r>
            <a:r>
              <a:rPr lang="zh-CN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数据</a:t>
            </a:r>
            <a:endParaRPr lang="zh-CN" sz="2000" b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选择一条或多条数据，点击【批量维护并提交】按钮，完善预算计划要素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信息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570" y="4399915"/>
            <a:ext cx="5021580" cy="1480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/>
          <p:cNvSpPr/>
          <p:nvPr/>
        </p:nvSpPr>
        <p:spPr>
          <a:xfrm>
            <a:off x="490383" y="230623"/>
            <a:ext cx="752187" cy="445296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一</a:t>
            </a:r>
            <a:endParaRPr lang="en-US" altLang="zh-CN" sz="2000" dirty="0">
              <a:cs typeface="+mn-ea"/>
              <a:sym typeface="+mn-lt"/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1527870" y="230623"/>
            <a:ext cx="7704856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用户登录</a:t>
            </a:r>
            <a:endParaRPr lang="zh-CN" sz="2800" b="1" spc="6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1044624" y="620688"/>
            <a:ext cx="576064" cy="2448272"/>
            <a:chOff x="-1044624" y="620688"/>
            <a:chExt cx="576064" cy="2448272"/>
          </a:xfrm>
        </p:grpSpPr>
        <p:sp>
          <p:nvSpPr>
            <p:cNvPr id="19" name="矩形 18"/>
            <p:cNvSpPr/>
            <p:nvPr/>
          </p:nvSpPr>
          <p:spPr>
            <a:xfrm>
              <a:off x="-1044624" y="620688"/>
              <a:ext cx="576064" cy="504056"/>
            </a:xfrm>
            <a:prstGeom prst="rect">
              <a:avLst/>
            </a:prstGeom>
            <a:solidFill>
              <a:srgbClr val="D74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-1044624" y="1268760"/>
              <a:ext cx="576064" cy="504056"/>
            </a:xfrm>
            <a:prstGeom prst="rect">
              <a:avLst/>
            </a:prstGeom>
            <a:solidFill>
              <a:srgbClr val="890E0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-1044624" y="1916832"/>
              <a:ext cx="576064" cy="504056"/>
            </a:xfrm>
            <a:prstGeom prst="rect">
              <a:avLst/>
            </a:prstGeom>
            <a:solidFill>
              <a:srgbClr val="AFAB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044624" y="2564904"/>
              <a:ext cx="576064" cy="504056"/>
            </a:xfrm>
            <a:prstGeom prst="rect">
              <a:avLst/>
            </a:prstGeom>
            <a:solidFill>
              <a:srgbClr val="3A06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59155" y="1005205"/>
            <a:ext cx="27520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软件环境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1201" y="1038654"/>
            <a:ext cx="372660" cy="3726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4809" y="1238470"/>
            <a:ext cx="248440" cy="248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11084" y="1823938"/>
            <a:ext cx="10793834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lnSpc>
                <a:spcPct val="150000"/>
              </a:lnSpc>
              <a:defRPr sz="20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zh-CN" altLang="en-US" sz="2400" dirty="0"/>
              <a:t>操作系统：Windows XP、Windows7、Windows10、Windows11。</a:t>
            </a:r>
            <a:endParaRPr lang="zh-CN" altLang="en-US" sz="2400" dirty="0"/>
          </a:p>
          <a:p>
            <a:r>
              <a:rPr lang="zh-CN" altLang="en-US" sz="2400" dirty="0"/>
              <a:t>浏览器：google、edge、火狐浏览器、360浏览器需要切换到极速模式。</a:t>
            </a:r>
            <a:endParaRPr lang="zh-CN" altLang="en-US" sz="2400" dirty="0"/>
          </a:p>
          <a:p>
            <a:r>
              <a:rPr lang="zh-CN" altLang="en-US" sz="2400" dirty="0"/>
              <a:t>网络：</a:t>
            </a:r>
            <a:r>
              <a:rPr lang="zh-CN" altLang="en-US" sz="2400" dirty="0"/>
              <a:t>商网、互联网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/>
          <p:cNvSpPr/>
          <p:nvPr/>
        </p:nvSpPr>
        <p:spPr>
          <a:xfrm>
            <a:off x="490383" y="230623"/>
            <a:ext cx="752187" cy="445296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三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1527870" y="230623"/>
            <a:ext cx="7704856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业务场景</a:t>
            </a:r>
            <a:endParaRPr lang="zh-CN" sz="2800" b="1" spc="6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1044624" y="620688"/>
            <a:ext cx="576064" cy="2448272"/>
            <a:chOff x="-1044624" y="620688"/>
            <a:chExt cx="576064" cy="2448272"/>
          </a:xfrm>
        </p:grpSpPr>
        <p:sp>
          <p:nvSpPr>
            <p:cNvPr id="19" name="矩形 18"/>
            <p:cNvSpPr/>
            <p:nvPr/>
          </p:nvSpPr>
          <p:spPr>
            <a:xfrm>
              <a:off x="-1044624" y="620688"/>
              <a:ext cx="576064" cy="504056"/>
            </a:xfrm>
            <a:prstGeom prst="rect">
              <a:avLst/>
            </a:prstGeom>
            <a:solidFill>
              <a:srgbClr val="D74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-1044624" y="1268760"/>
              <a:ext cx="576064" cy="504056"/>
            </a:xfrm>
            <a:prstGeom prst="rect">
              <a:avLst/>
            </a:prstGeom>
            <a:solidFill>
              <a:srgbClr val="890E0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-1044624" y="1916832"/>
              <a:ext cx="576064" cy="504056"/>
            </a:xfrm>
            <a:prstGeom prst="rect">
              <a:avLst/>
            </a:prstGeom>
            <a:solidFill>
              <a:srgbClr val="AFAB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044624" y="2564904"/>
              <a:ext cx="576064" cy="504056"/>
            </a:xfrm>
            <a:prstGeom prst="rect">
              <a:avLst/>
            </a:prstGeom>
            <a:solidFill>
              <a:srgbClr val="3A06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73125" y="1005205"/>
            <a:ext cx="4262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特殊业务（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失败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重付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1201" y="1038654"/>
            <a:ext cx="372660" cy="3726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4809" y="1238470"/>
            <a:ext cx="248440" cy="248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10870" y="1605280"/>
            <a:ext cx="11029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lnSpc>
                <a:spcPct val="150000"/>
              </a:lnSpc>
              <a:defRPr sz="20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zh-CN" altLang="en-US" sz="2400" dirty="0">
                <a:sym typeface="+mn-ea"/>
              </a:rPr>
              <a:t>在【付款业务】</a:t>
            </a:r>
            <a:r>
              <a:rPr lang="en-US" altLang="zh-CN" sz="2400" dirty="0">
                <a:sym typeface="+mn-ea"/>
              </a:rPr>
              <a:t>-</a:t>
            </a:r>
            <a:r>
              <a:rPr lang="zh-CN" altLang="en-US" sz="2400" dirty="0">
                <a:sym typeface="+mn-ea"/>
              </a:rPr>
              <a:t>【资金支付】</a:t>
            </a:r>
            <a:r>
              <a:rPr lang="en-US" altLang="zh-CN" sz="2400" dirty="0">
                <a:sym typeface="+mn-ea"/>
              </a:rPr>
              <a:t>-</a:t>
            </a:r>
            <a:r>
              <a:rPr lang="zh-CN" altLang="en-US" sz="2400" dirty="0">
                <a:sym typeface="+mn-ea"/>
              </a:rPr>
              <a:t>失败待处理，针对线上支付失败的指令可以作废或者进行失败重付</a:t>
            </a:r>
            <a:r>
              <a:rPr lang="zh-CN" altLang="en-US" sz="2400" dirty="0">
                <a:sym typeface="+mn-ea"/>
              </a:rPr>
              <a:t>操作。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65035" y="2882265"/>
            <a:ext cx="4747260" cy="26320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463155" y="5438775"/>
            <a:ext cx="4351655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通过失败重付功能发起的指令，需要使用</a:t>
            </a:r>
            <a:r>
              <a:rPr lang="en-US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Ukey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重新审批后对外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支付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2804160"/>
            <a:ext cx="6595745" cy="3256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/>
          <p:cNvSpPr/>
          <p:nvPr/>
        </p:nvSpPr>
        <p:spPr>
          <a:xfrm>
            <a:off x="490383" y="230623"/>
            <a:ext cx="752187" cy="445296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三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1527870" y="230623"/>
            <a:ext cx="7704856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业务场景</a:t>
            </a:r>
            <a:endParaRPr lang="zh-CN" sz="2800" b="1" spc="6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1044624" y="620688"/>
            <a:ext cx="576064" cy="2448272"/>
            <a:chOff x="-1044624" y="620688"/>
            <a:chExt cx="576064" cy="2448272"/>
          </a:xfrm>
        </p:grpSpPr>
        <p:sp>
          <p:nvSpPr>
            <p:cNvPr id="19" name="矩形 18"/>
            <p:cNvSpPr/>
            <p:nvPr/>
          </p:nvSpPr>
          <p:spPr>
            <a:xfrm>
              <a:off x="-1044624" y="620688"/>
              <a:ext cx="576064" cy="504056"/>
            </a:xfrm>
            <a:prstGeom prst="rect">
              <a:avLst/>
            </a:prstGeom>
            <a:solidFill>
              <a:srgbClr val="D74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-1044624" y="1268760"/>
              <a:ext cx="576064" cy="504056"/>
            </a:xfrm>
            <a:prstGeom prst="rect">
              <a:avLst/>
            </a:prstGeom>
            <a:solidFill>
              <a:srgbClr val="890E0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-1044624" y="1916832"/>
              <a:ext cx="576064" cy="504056"/>
            </a:xfrm>
            <a:prstGeom prst="rect">
              <a:avLst/>
            </a:prstGeom>
            <a:solidFill>
              <a:srgbClr val="AFAB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044624" y="2564904"/>
              <a:ext cx="576064" cy="504056"/>
            </a:xfrm>
            <a:prstGeom prst="rect">
              <a:avLst/>
            </a:prstGeom>
            <a:solidFill>
              <a:srgbClr val="3A06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73125" y="1005205"/>
            <a:ext cx="53416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特殊业务（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退款释放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预算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1201" y="1038654"/>
            <a:ext cx="372660" cy="3726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4809" y="1238470"/>
            <a:ext cx="248440" cy="248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10870" y="1605280"/>
            <a:ext cx="11029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lnSpc>
                <a:spcPct val="150000"/>
              </a:lnSpc>
              <a:defRPr sz="20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zh-CN" altLang="en-US" sz="2400" dirty="0">
                <a:sym typeface="+mn-ea"/>
              </a:rPr>
              <a:t>在【付款业务】</a:t>
            </a:r>
            <a:r>
              <a:rPr lang="en-US" altLang="zh-CN" sz="2400" dirty="0">
                <a:sym typeface="+mn-ea"/>
              </a:rPr>
              <a:t>-</a:t>
            </a:r>
            <a:r>
              <a:rPr lang="zh-CN" altLang="en-US" sz="2400" dirty="0">
                <a:sym typeface="+mn-ea"/>
              </a:rPr>
              <a:t>【退款释放预算】针对支付后被退款的情况，使用该功能释放占用的预算，然后再通过付款申请或者待支付信息完善重新编制付款</a:t>
            </a:r>
            <a:r>
              <a:rPr lang="zh-CN" altLang="en-US" sz="2400" dirty="0">
                <a:sym typeface="+mn-ea"/>
              </a:rPr>
              <a:t>信息。</a:t>
            </a: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0605" y="3068955"/>
            <a:ext cx="6873875" cy="35236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165465" y="4832985"/>
            <a:ext cx="402717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退款释放预算需要选择对应的收款</a:t>
            </a:r>
            <a:r>
              <a:rPr lang="zh-CN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明细</a:t>
            </a:r>
            <a:endParaRPr lang="en-US" altLang="zh-CN" sz="2000" b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745" y="3276600"/>
            <a:ext cx="4123690" cy="1555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/>
          <p:cNvSpPr/>
          <p:nvPr/>
        </p:nvSpPr>
        <p:spPr>
          <a:xfrm>
            <a:off x="490383" y="230623"/>
            <a:ext cx="752187" cy="445296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三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1527870" y="230623"/>
            <a:ext cx="7704856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业务场景</a:t>
            </a:r>
            <a:endParaRPr lang="zh-CN" sz="2800" b="1" spc="6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1044624" y="620688"/>
            <a:ext cx="576064" cy="2448272"/>
            <a:chOff x="-1044624" y="620688"/>
            <a:chExt cx="576064" cy="2448272"/>
          </a:xfrm>
        </p:grpSpPr>
        <p:sp>
          <p:nvSpPr>
            <p:cNvPr id="19" name="矩形 18"/>
            <p:cNvSpPr/>
            <p:nvPr/>
          </p:nvSpPr>
          <p:spPr>
            <a:xfrm>
              <a:off x="-1044624" y="620688"/>
              <a:ext cx="576064" cy="504056"/>
            </a:xfrm>
            <a:prstGeom prst="rect">
              <a:avLst/>
            </a:prstGeom>
            <a:solidFill>
              <a:srgbClr val="D74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-1044624" y="1268760"/>
              <a:ext cx="576064" cy="504056"/>
            </a:xfrm>
            <a:prstGeom prst="rect">
              <a:avLst/>
            </a:prstGeom>
            <a:solidFill>
              <a:srgbClr val="890E0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-1044624" y="1916832"/>
              <a:ext cx="576064" cy="504056"/>
            </a:xfrm>
            <a:prstGeom prst="rect">
              <a:avLst/>
            </a:prstGeom>
            <a:solidFill>
              <a:srgbClr val="AFAB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044624" y="2564904"/>
              <a:ext cx="576064" cy="504056"/>
            </a:xfrm>
            <a:prstGeom prst="rect">
              <a:avLst/>
            </a:prstGeom>
            <a:solidFill>
              <a:srgbClr val="3A06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73125" y="1005205"/>
            <a:ext cx="4262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查询</a:t>
            </a:r>
            <a:r>
              <a:rPr 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分析</a:t>
            </a:r>
            <a:endParaRPr 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1201" y="1038654"/>
            <a:ext cx="372660" cy="3726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4809" y="1238470"/>
            <a:ext cx="248440" cy="248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10870" y="1605280"/>
            <a:ext cx="11029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lnSpc>
                <a:spcPct val="150000"/>
              </a:lnSpc>
              <a:defRPr sz="20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zh-CN" altLang="en-US" sz="2400" dirty="0">
                <a:sym typeface="+mn-ea"/>
              </a:rPr>
              <a:t>在【查询分析】功能，可查询银行账户及财务公司账户</a:t>
            </a:r>
            <a:r>
              <a:rPr lang="zh-CN" altLang="en-US" sz="2400" dirty="0">
                <a:sym typeface="+mn-ea"/>
              </a:rPr>
              <a:t>的余额、交易明细、回单、对账单（暂时只支持财司</a:t>
            </a:r>
            <a:r>
              <a:rPr lang="zh-CN" altLang="en-US" sz="2400" dirty="0">
                <a:sym typeface="+mn-ea"/>
              </a:rPr>
              <a:t>账户）等。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5510" y="2858135"/>
            <a:ext cx="7567295" cy="3879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/>
          <p:cNvSpPr/>
          <p:nvPr/>
        </p:nvSpPr>
        <p:spPr>
          <a:xfrm>
            <a:off x="490383" y="230623"/>
            <a:ext cx="752187" cy="445296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三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1527870" y="230623"/>
            <a:ext cx="7704856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业务场景</a:t>
            </a:r>
            <a:endParaRPr lang="zh-CN" sz="2800" b="1" spc="6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1044624" y="620688"/>
            <a:ext cx="576064" cy="2448272"/>
            <a:chOff x="-1044624" y="620688"/>
            <a:chExt cx="576064" cy="2448272"/>
          </a:xfrm>
        </p:grpSpPr>
        <p:sp>
          <p:nvSpPr>
            <p:cNvPr id="19" name="矩形 18"/>
            <p:cNvSpPr/>
            <p:nvPr/>
          </p:nvSpPr>
          <p:spPr>
            <a:xfrm>
              <a:off x="-1044624" y="620688"/>
              <a:ext cx="576064" cy="504056"/>
            </a:xfrm>
            <a:prstGeom prst="rect">
              <a:avLst/>
            </a:prstGeom>
            <a:solidFill>
              <a:srgbClr val="D74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-1044624" y="1268760"/>
              <a:ext cx="576064" cy="504056"/>
            </a:xfrm>
            <a:prstGeom prst="rect">
              <a:avLst/>
            </a:prstGeom>
            <a:solidFill>
              <a:srgbClr val="890E0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-1044624" y="1916832"/>
              <a:ext cx="576064" cy="504056"/>
            </a:xfrm>
            <a:prstGeom prst="rect">
              <a:avLst/>
            </a:prstGeom>
            <a:solidFill>
              <a:srgbClr val="AFAB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044624" y="2564904"/>
              <a:ext cx="576064" cy="504056"/>
            </a:xfrm>
            <a:prstGeom prst="rect">
              <a:avLst/>
            </a:prstGeom>
            <a:solidFill>
              <a:srgbClr val="3A06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73125" y="1005205"/>
            <a:ext cx="4262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批量报销</a:t>
            </a:r>
            <a:endParaRPr 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1201" y="1038654"/>
            <a:ext cx="372660" cy="3726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4809" y="1238470"/>
            <a:ext cx="248440" cy="248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10870" y="1605280"/>
            <a:ext cx="110293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lnSpc>
                <a:spcPct val="150000"/>
              </a:lnSpc>
              <a:defRPr sz="20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zh-CN" altLang="en-US" sz="2400" dirty="0">
                <a:sym typeface="+mn-ea"/>
              </a:rPr>
              <a:t>批量代发，可以批量报销、批量代发，暂不包括工资。</a:t>
            </a:r>
            <a:endParaRPr lang="zh-CN" altLang="en-US" sz="2400" dirty="0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544560" y="2075815"/>
            <a:ext cx="3095625" cy="33229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1.司库结算系统新增批量代发功能，选择付款账号、预算项目、结算方式等信息，批量上传收款方信息（一般为员工姓名、账号、开户户等信息）。</a:t>
            </a:r>
            <a:endParaRPr lang="zh-CN" sz="2000" b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0560" y="2401570"/>
            <a:ext cx="7625715" cy="3930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/>
          <p:cNvSpPr/>
          <p:nvPr/>
        </p:nvSpPr>
        <p:spPr>
          <a:xfrm>
            <a:off x="490383" y="230623"/>
            <a:ext cx="752187" cy="445296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三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1527870" y="230623"/>
            <a:ext cx="7704856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业务场景</a:t>
            </a:r>
            <a:endParaRPr lang="zh-CN" sz="2800" b="1" spc="6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1044624" y="620688"/>
            <a:ext cx="576064" cy="2448272"/>
            <a:chOff x="-1044624" y="620688"/>
            <a:chExt cx="576064" cy="2448272"/>
          </a:xfrm>
        </p:grpSpPr>
        <p:sp>
          <p:nvSpPr>
            <p:cNvPr id="19" name="矩形 18"/>
            <p:cNvSpPr/>
            <p:nvPr/>
          </p:nvSpPr>
          <p:spPr>
            <a:xfrm>
              <a:off x="-1044624" y="620688"/>
              <a:ext cx="576064" cy="504056"/>
            </a:xfrm>
            <a:prstGeom prst="rect">
              <a:avLst/>
            </a:prstGeom>
            <a:solidFill>
              <a:srgbClr val="D74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-1044624" y="1268760"/>
              <a:ext cx="576064" cy="504056"/>
            </a:xfrm>
            <a:prstGeom prst="rect">
              <a:avLst/>
            </a:prstGeom>
            <a:solidFill>
              <a:srgbClr val="890E0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-1044624" y="1916832"/>
              <a:ext cx="576064" cy="504056"/>
            </a:xfrm>
            <a:prstGeom prst="rect">
              <a:avLst/>
            </a:prstGeom>
            <a:solidFill>
              <a:srgbClr val="AFAB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044624" y="2564904"/>
              <a:ext cx="576064" cy="504056"/>
            </a:xfrm>
            <a:prstGeom prst="rect">
              <a:avLst/>
            </a:prstGeom>
            <a:solidFill>
              <a:srgbClr val="3A06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73125" y="1005205"/>
            <a:ext cx="4262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手工</a:t>
            </a:r>
            <a:r>
              <a:rPr 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归集</a:t>
            </a:r>
            <a:endParaRPr 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1201" y="1038654"/>
            <a:ext cx="372660" cy="3726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4809" y="1238470"/>
            <a:ext cx="248440" cy="248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10870" y="1605280"/>
            <a:ext cx="11029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lnSpc>
                <a:spcPct val="150000"/>
              </a:lnSpc>
              <a:defRPr sz="20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zh-CN" altLang="en-US" sz="2400" dirty="0">
                <a:sym typeface="+mn-ea"/>
              </a:rPr>
              <a:t>银行账号为已经授权联网，办理了查询+归集功能的账号，可以通过手工发起归集，将银行账户上的资金归集到财务公司。</a:t>
            </a:r>
            <a:endParaRPr lang="zh-CN" altLang="en-US" sz="2400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2120" y="2804160"/>
            <a:ext cx="7973060" cy="4108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/>
          <p:cNvSpPr/>
          <p:nvPr/>
        </p:nvSpPr>
        <p:spPr>
          <a:xfrm>
            <a:off x="490383" y="230623"/>
            <a:ext cx="752187" cy="445296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三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1527870" y="230623"/>
            <a:ext cx="7704856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业务场景</a:t>
            </a:r>
            <a:endParaRPr lang="zh-CN" sz="2800" b="1" spc="6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1044624" y="620688"/>
            <a:ext cx="576064" cy="2448272"/>
            <a:chOff x="-1044624" y="620688"/>
            <a:chExt cx="576064" cy="2448272"/>
          </a:xfrm>
        </p:grpSpPr>
        <p:sp>
          <p:nvSpPr>
            <p:cNvPr id="19" name="矩形 18"/>
            <p:cNvSpPr/>
            <p:nvPr/>
          </p:nvSpPr>
          <p:spPr>
            <a:xfrm>
              <a:off x="-1044624" y="620688"/>
              <a:ext cx="576064" cy="504056"/>
            </a:xfrm>
            <a:prstGeom prst="rect">
              <a:avLst/>
            </a:prstGeom>
            <a:solidFill>
              <a:srgbClr val="D74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-1044624" y="1268760"/>
              <a:ext cx="576064" cy="504056"/>
            </a:xfrm>
            <a:prstGeom prst="rect">
              <a:avLst/>
            </a:prstGeom>
            <a:solidFill>
              <a:srgbClr val="890E0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-1044624" y="1916832"/>
              <a:ext cx="576064" cy="504056"/>
            </a:xfrm>
            <a:prstGeom prst="rect">
              <a:avLst/>
            </a:prstGeom>
            <a:solidFill>
              <a:srgbClr val="AFAB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044624" y="2564904"/>
              <a:ext cx="576064" cy="504056"/>
            </a:xfrm>
            <a:prstGeom prst="rect">
              <a:avLst/>
            </a:prstGeom>
            <a:solidFill>
              <a:srgbClr val="3A06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73125" y="1005205"/>
            <a:ext cx="4262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手工</a:t>
            </a:r>
            <a:r>
              <a:rPr 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归集</a:t>
            </a:r>
            <a:endParaRPr 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1201" y="1038654"/>
            <a:ext cx="372660" cy="3726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4809" y="1238470"/>
            <a:ext cx="248440" cy="248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10870" y="1605280"/>
            <a:ext cx="11029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lnSpc>
                <a:spcPct val="150000"/>
              </a:lnSpc>
              <a:defRPr sz="20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zh-CN" altLang="en-US" sz="2400" dirty="0">
                <a:sym typeface="+mn-ea"/>
              </a:rPr>
              <a:t>银行账号为已经授权联网,办理了查询+归集功能的账号,可以通过手工发起归集，将银行账户上的资金归集到财务公司。</a:t>
            </a:r>
            <a:endParaRPr lang="zh-CN" altLang="en-US" sz="2400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2120" y="2804160"/>
            <a:ext cx="7973060" cy="4108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/>
          <p:cNvSpPr/>
          <p:nvPr/>
        </p:nvSpPr>
        <p:spPr>
          <a:xfrm>
            <a:off x="490383" y="230623"/>
            <a:ext cx="752187" cy="445296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三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1527870" y="230623"/>
            <a:ext cx="7704856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业务场景</a:t>
            </a:r>
            <a:endParaRPr lang="zh-CN" sz="2800" b="1" spc="6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1044624" y="620688"/>
            <a:ext cx="576064" cy="2448272"/>
            <a:chOff x="-1044624" y="620688"/>
            <a:chExt cx="576064" cy="2448272"/>
          </a:xfrm>
        </p:grpSpPr>
        <p:sp>
          <p:nvSpPr>
            <p:cNvPr id="19" name="矩形 18"/>
            <p:cNvSpPr/>
            <p:nvPr/>
          </p:nvSpPr>
          <p:spPr>
            <a:xfrm>
              <a:off x="-1044624" y="620688"/>
              <a:ext cx="576064" cy="504056"/>
            </a:xfrm>
            <a:prstGeom prst="rect">
              <a:avLst/>
            </a:prstGeom>
            <a:solidFill>
              <a:srgbClr val="D74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-1044624" y="1268760"/>
              <a:ext cx="576064" cy="504056"/>
            </a:xfrm>
            <a:prstGeom prst="rect">
              <a:avLst/>
            </a:prstGeom>
            <a:solidFill>
              <a:srgbClr val="890E0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-1044624" y="1916832"/>
              <a:ext cx="576064" cy="504056"/>
            </a:xfrm>
            <a:prstGeom prst="rect">
              <a:avLst/>
            </a:prstGeom>
            <a:solidFill>
              <a:srgbClr val="AFAB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044624" y="2564904"/>
              <a:ext cx="576064" cy="504056"/>
            </a:xfrm>
            <a:prstGeom prst="rect">
              <a:avLst/>
            </a:prstGeom>
            <a:solidFill>
              <a:srgbClr val="3A06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73125" y="1005205"/>
            <a:ext cx="4262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跨境支付</a:t>
            </a:r>
            <a:endParaRPr 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1201" y="1038654"/>
            <a:ext cx="372660" cy="3726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4809" y="1238470"/>
            <a:ext cx="248440" cy="248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10870" y="1605280"/>
            <a:ext cx="11029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lnSpc>
                <a:spcPct val="150000"/>
              </a:lnSpc>
              <a:defRPr sz="20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zh-CN" altLang="en-US" sz="2400" dirty="0">
                <a:sym typeface="+mn-ea"/>
              </a:rPr>
              <a:t>在资金结算系统中发起跨境支付申请，指令传递到财务公司，财务公司审核后，发送给银行，银行线下核对完资料审核后进行支付。</a:t>
            </a:r>
            <a:endParaRPr lang="zh-CN" altLang="en-US" sz="2400" dirty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1840" y="2804160"/>
            <a:ext cx="7830820" cy="4034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/>
          <p:cNvSpPr/>
          <p:nvPr/>
        </p:nvSpPr>
        <p:spPr>
          <a:xfrm>
            <a:off x="490383" y="230623"/>
            <a:ext cx="752187" cy="445296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三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1527870" y="230623"/>
            <a:ext cx="7704856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业务场景</a:t>
            </a:r>
            <a:endParaRPr lang="zh-CN" sz="2800" b="1" spc="6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1044624" y="620688"/>
            <a:ext cx="576064" cy="2448272"/>
            <a:chOff x="-1044624" y="620688"/>
            <a:chExt cx="576064" cy="2448272"/>
          </a:xfrm>
        </p:grpSpPr>
        <p:sp>
          <p:nvSpPr>
            <p:cNvPr id="19" name="矩形 18"/>
            <p:cNvSpPr/>
            <p:nvPr/>
          </p:nvSpPr>
          <p:spPr>
            <a:xfrm>
              <a:off x="-1044624" y="620688"/>
              <a:ext cx="576064" cy="504056"/>
            </a:xfrm>
            <a:prstGeom prst="rect">
              <a:avLst/>
            </a:prstGeom>
            <a:solidFill>
              <a:srgbClr val="D74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-1044624" y="1268760"/>
              <a:ext cx="576064" cy="504056"/>
            </a:xfrm>
            <a:prstGeom prst="rect">
              <a:avLst/>
            </a:prstGeom>
            <a:solidFill>
              <a:srgbClr val="890E0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-1044624" y="1916832"/>
              <a:ext cx="576064" cy="504056"/>
            </a:xfrm>
            <a:prstGeom prst="rect">
              <a:avLst/>
            </a:prstGeom>
            <a:solidFill>
              <a:srgbClr val="AFAB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044624" y="2564904"/>
              <a:ext cx="576064" cy="504056"/>
            </a:xfrm>
            <a:prstGeom prst="rect">
              <a:avLst/>
            </a:prstGeom>
            <a:solidFill>
              <a:srgbClr val="3A06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73125" y="1005205"/>
            <a:ext cx="4262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电子</a:t>
            </a:r>
            <a:r>
              <a:rPr 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询证函</a:t>
            </a:r>
            <a:endParaRPr 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1201" y="1038654"/>
            <a:ext cx="372660" cy="3726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4809" y="1238470"/>
            <a:ext cx="248440" cy="248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10870" y="1580515"/>
            <a:ext cx="110293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lnSpc>
                <a:spcPct val="150000"/>
              </a:lnSpc>
              <a:defRPr sz="20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zh-CN" altLang="en-US" sz="2400" dirty="0">
                <a:sym typeface="+mn-ea"/>
              </a:rPr>
              <a:t>财务公司协助事务所出具电子函证的过程中，需要成员单位授权的操作。</a:t>
            </a:r>
            <a:endParaRPr lang="zh-CN" altLang="en-US" sz="2400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5410" y="2250440"/>
            <a:ext cx="9157970" cy="4718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/>
          <p:cNvSpPr/>
          <p:nvPr/>
        </p:nvSpPr>
        <p:spPr>
          <a:xfrm>
            <a:off x="490383" y="230623"/>
            <a:ext cx="752187" cy="445296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三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1527870" y="230623"/>
            <a:ext cx="7704856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业务场景</a:t>
            </a:r>
            <a:endParaRPr lang="zh-CN" sz="2800" b="1" spc="6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1044624" y="620688"/>
            <a:ext cx="576064" cy="2448272"/>
            <a:chOff x="-1044624" y="620688"/>
            <a:chExt cx="576064" cy="2448272"/>
          </a:xfrm>
        </p:grpSpPr>
        <p:sp>
          <p:nvSpPr>
            <p:cNvPr id="19" name="矩形 18"/>
            <p:cNvSpPr/>
            <p:nvPr/>
          </p:nvSpPr>
          <p:spPr>
            <a:xfrm>
              <a:off x="-1044624" y="620688"/>
              <a:ext cx="576064" cy="504056"/>
            </a:xfrm>
            <a:prstGeom prst="rect">
              <a:avLst/>
            </a:prstGeom>
            <a:solidFill>
              <a:srgbClr val="D74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-1044624" y="1268760"/>
              <a:ext cx="576064" cy="504056"/>
            </a:xfrm>
            <a:prstGeom prst="rect">
              <a:avLst/>
            </a:prstGeom>
            <a:solidFill>
              <a:srgbClr val="890E0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-1044624" y="1916832"/>
              <a:ext cx="576064" cy="504056"/>
            </a:xfrm>
            <a:prstGeom prst="rect">
              <a:avLst/>
            </a:prstGeom>
            <a:solidFill>
              <a:srgbClr val="AFAB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044624" y="2564904"/>
              <a:ext cx="576064" cy="504056"/>
            </a:xfrm>
            <a:prstGeom prst="rect">
              <a:avLst/>
            </a:prstGeom>
            <a:solidFill>
              <a:srgbClr val="3A06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73125" y="1005205"/>
            <a:ext cx="4262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电子</a:t>
            </a:r>
            <a:r>
              <a:rPr 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询证函</a:t>
            </a:r>
            <a:endParaRPr 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1201" y="1038654"/>
            <a:ext cx="372660" cy="3726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4809" y="1238470"/>
            <a:ext cx="248440" cy="248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10870" y="1580515"/>
            <a:ext cx="110293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lnSpc>
                <a:spcPct val="150000"/>
              </a:lnSpc>
              <a:defRPr sz="20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zh-CN" altLang="en-US" sz="2400" dirty="0">
                <a:sym typeface="+mn-ea"/>
              </a:rPr>
              <a:t>财务公司协助事务所出具电子函证的过程中，需要成员单位授权的操作。</a:t>
            </a:r>
            <a:endParaRPr lang="zh-CN" altLang="en-US" sz="2400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5410" y="2250440"/>
            <a:ext cx="9157970" cy="4718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/>
          <p:cNvSpPr/>
          <p:nvPr/>
        </p:nvSpPr>
        <p:spPr>
          <a:xfrm>
            <a:off x="490383" y="230623"/>
            <a:ext cx="752187" cy="445296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三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1527870" y="230623"/>
            <a:ext cx="7704856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业务场景</a:t>
            </a:r>
            <a:endParaRPr lang="zh-CN" sz="2800" b="1" spc="6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1044624" y="620688"/>
            <a:ext cx="576064" cy="2448272"/>
            <a:chOff x="-1044624" y="620688"/>
            <a:chExt cx="576064" cy="2448272"/>
          </a:xfrm>
        </p:grpSpPr>
        <p:sp>
          <p:nvSpPr>
            <p:cNvPr id="19" name="矩形 18"/>
            <p:cNvSpPr/>
            <p:nvPr/>
          </p:nvSpPr>
          <p:spPr>
            <a:xfrm>
              <a:off x="-1044624" y="620688"/>
              <a:ext cx="576064" cy="504056"/>
            </a:xfrm>
            <a:prstGeom prst="rect">
              <a:avLst/>
            </a:prstGeom>
            <a:solidFill>
              <a:srgbClr val="D74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-1044624" y="1268760"/>
              <a:ext cx="576064" cy="504056"/>
            </a:xfrm>
            <a:prstGeom prst="rect">
              <a:avLst/>
            </a:prstGeom>
            <a:solidFill>
              <a:srgbClr val="890E0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-1044624" y="1916832"/>
              <a:ext cx="576064" cy="504056"/>
            </a:xfrm>
            <a:prstGeom prst="rect">
              <a:avLst/>
            </a:prstGeom>
            <a:solidFill>
              <a:srgbClr val="AFAB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044624" y="2564904"/>
              <a:ext cx="576064" cy="504056"/>
            </a:xfrm>
            <a:prstGeom prst="rect">
              <a:avLst/>
            </a:prstGeom>
            <a:solidFill>
              <a:srgbClr val="3A06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73125" y="1005205"/>
            <a:ext cx="4262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定期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通知存款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管理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1201" y="1038654"/>
            <a:ext cx="372660" cy="3726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4809" y="1238470"/>
            <a:ext cx="248440" cy="248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10870" y="1547495"/>
            <a:ext cx="110293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lnSpc>
                <a:spcPct val="150000"/>
              </a:lnSpc>
              <a:defRPr sz="20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zh-CN" altLang="en-US" sz="2400" dirty="0">
                <a:sym typeface="+mn-ea"/>
              </a:rPr>
              <a:t>完成财务公司账号</a:t>
            </a:r>
            <a:r>
              <a:rPr lang="zh-CN" altLang="en-US" sz="2400" dirty="0">
                <a:sym typeface="+mn-ea"/>
              </a:rPr>
              <a:t>的定期</a:t>
            </a:r>
            <a:r>
              <a:rPr lang="en-US" altLang="zh-CN" sz="2400" dirty="0">
                <a:sym typeface="+mn-ea"/>
              </a:rPr>
              <a:t>/</a:t>
            </a:r>
            <a:r>
              <a:rPr lang="zh-CN" altLang="en-US" sz="2400" dirty="0">
                <a:sym typeface="+mn-ea"/>
              </a:rPr>
              <a:t>通知存款的开立、支取等业务。</a:t>
            </a:r>
            <a:endParaRPr lang="zh-CN" altLang="en-US" sz="2400" dirty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2135" y="2152015"/>
            <a:ext cx="9132570" cy="4705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/>
          <p:cNvSpPr/>
          <p:nvPr/>
        </p:nvSpPr>
        <p:spPr>
          <a:xfrm>
            <a:off x="490383" y="230623"/>
            <a:ext cx="752187" cy="445296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一</a:t>
            </a:r>
            <a:endParaRPr lang="en-US" altLang="zh-CN" sz="2000" dirty="0">
              <a:cs typeface="+mn-ea"/>
              <a:sym typeface="+mn-lt"/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1527870" y="230623"/>
            <a:ext cx="7704856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用户登录</a:t>
            </a:r>
            <a:endParaRPr lang="zh-CN" sz="2800" b="1" spc="6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1044624" y="620688"/>
            <a:ext cx="576064" cy="2448272"/>
            <a:chOff x="-1044624" y="620688"/>
            <a:chExt cx="576064" cy="2448272"/>
          </a:xfrm>
        </p:grpSpPr>
        <p:sp>
          <p:nvSpPr>
            <p:cNvPr id="19" name="矩形 18"/>
            <p:cNvSpPr/>
            <p:nvPr/>
          </p:nvSpPr>
          <p:spPr>
            <a:xfrm>
              <a:off x="-1044624" y="620688"/>
              <a:ext cx="576064" cy="504056"/>
            </a:xfrm>
            <a:prstGeom prst="rect">
              <a:avLst/>
            </a:prstGeom>
            <a:solidFill>
              <a:srgbClr val="D74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-1044624" y="1268760"/>
              <a:ext cx="576064" cy="504056"/>
            </a:xfrm>
            <a:prstGeom prst="rect">
              <a:avLst/>
            </a:prstGeom>
            <a:solidFill>
              <a:srgbClr val="890E0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-1044624" y="1916832"/>
              <a:ext cx="576064" cy="504056"/>
            </a:xfrm>
            <a:prstGeom prst="rect">
              <a:avLst/>
            </a:prstGeom>
            <a:solidFill>
              <a:srgbClr val="AFAB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044624" y="2564904"/>
              <a:ext cx="576064" cy="504056"/>
            </a:xfrm>
            <a:prstGeom prst="rect">
              <a:avLst/>
            </a:prstGeom>
            <a:solidFill>
              <a:srgbClr val="3A06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73125" y="1005205"/>
            <a:ext cx="27520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登录地址</a:t>
            </a:r>
            <a:endParaRPr lang="zh-CN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1201" y="1038654"/>
            <a:ext cx="372660" cy="3726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4809" y="1238470"/>
            <a:ext cx="248440" cy="248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10870" y="1628140"/>
            <a:ext cx="113804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lnSpc>
                <a:spcPct val="150000"/>
              </a:lnSpc>
              <a:defRPr sz="20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zh-CN" altLang="en-US" sz="2400" dirty="0"/>
              <a:t>在司库门户统一登录，方式一：</a:t>
            </a:r>
            <a:r>
              <a:rPr lang="zh-CN" altLang="en-US" sz="2400" dirty="0"/>
              <a:t>浏览器访问地址：</a:t>
            </a:r>
            <a:r>
              <a:rPr lang="en-US" altLang="zh-CN" sz="2400" dirty="0"/>
              <a:t>h</a:t>
            </a:r>
            <a:r>
              <a:rPr lang="zh-CN" altLang="en-US" sz="2400" dirty="0"/>
              <a:t>ttps://</a:t>
            </a:r>
            <a:r>
              <a:rPr lang="en-US" altLang="zh-CN" sz="2400" dirty="0"/>
              <a:t>sk</a:t>
            </a:r>
            <a:r>
              <a:rPr lang="zh-CN" altLang="en-US" sz="2400" dirty="0"/>
              <a:t>.avicfc.com.cn/</a:t>
            </a:r>
            <a:r>
              <a:rPr lang="en-US" altLang="zh-CN" sz="2400" dirty="0"/>
              <a:t>  通过</a:t>
            </a:r>
            <a:r>
              <a:rPr lang="zh-CN" altLang="en-US" sz="2400" dirty="0"/>
              <a:t>商网</a:t>
            </a:r>
            <a:r>
              <a:rPr lang="en-US" altLang="zh-CN" sz="2400" dirty="0"/>
              <a:t>APP扫码登录</a:t>
            </a:r>
            <a:r>
              <a:rPr lang="zh-CN" altLang="en-US" sz="2400" dirty="0"/>
              <a:t>到司库门户后，点击资金结算系统图标后</a:t>
            </a:r>
            <a:r>
              <a:rPr lang="zh-CN" altLang="en-US" sz="2400" dirty="0"/>
              <a:t>进入。</a:t>
            </a:r>
            <a:endParaRPr lang="zh-CN" altLang="en-US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3275" y="2914650"/>
            <a:ext cx="10738485" cy="3155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/>
          <p:cNvSpPr/>
          <p:nvPr/>
        </p:nvSpPr>
        <p:spPr>
          <a:xfrm>
            <a:off x="490383" y="230623"/>
            <a:ext cx="752187" cy="445296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三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1527870" y="230623"/>
            <a:ext cx="7704856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业务场景</a:t>
            </a:r>
            <a:endParaRPr lang="zh-CN" sz="2800" b="1" spc="6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1044624" y="620688"/>
            <a:ext cx="576064" cy="2448272"/>
            <a:chOff x="-1044624" y="620688"/>
            <a:chExt cx="576064" cy="2448272"/>
          </a:xfrm>
        </p:grpSpPr>
        <p:sp>
          <p:nvSpPr>
            <p:cNvPr id="19" name="矩形 18"/>
            <p:cNvSpPr/>
            <p:nvPr/>
          </p:nvSpPr>
          <p:spPr>
            <a:xfrm>
              <a:off x="-1044624" y="620688"/>
              <a:ext cx="576064" cy="504056"/>
            </a:xfrm>
            <a:prstGeom prst="rect">
              <a:avLst/>
            </a:prstGeom>
            <a:solidFill>
              <a:srgbClr val="D74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-1044624" y="1268760"/>
              <a:ext cx="576064" cy="504056"/>
            </a:xfrm>
            <a:prstGeom prst="rect">
              <a:avLst/>
            </a:prstGeom>
            <a:solidFill>
              <a:srgbClr val="890E0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-1044624" y="1916832"/>
              <a:ext cx="576064" cy="504056"/>
            </a:xfrm>
            <a:prstGeom prst="rect">
              <a:avLst/>
            </a:prstGeom>
            <a:solidFill>
              <a:srgbClr val="AFAB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044624" y="2564904"/>
              <a:ext cx="576064" cy="504056"/>
            </a:xfrm>
            <a:prstGeom prst="rect">
              <a:avLst/>
            </a:prstGeom>
            <a:solidFill>
              <a:srgbClr val="3A06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73125" y="1005205"/>
            <a:ext cx="4262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外汇业务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结汇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1201" y="1038654"/>
            <a:ext cx="372660" cy="3726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4809" y="1238470"/>
            <a:ext cx="248440" cy="248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10870" y="1547495"/>
            <a:ext cx="110293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lnSpc>
                <a:spcPct val="150000"/>
              </a:lnSpc>
              <a:defRPr sz="20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sz="2400" dirty="0">
                <a:sym typeface="+mn-ea"/>
              </a:rPr>
              <a:t>企业将出口所得外币，按照汇率售与外汇银行而折成本国货币。</a:t>
            </a:r>
            <a:endParaRPr sz="2400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7810" y="2252980"/>
            <a:ext cx="8688070" cy="4476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-1952"/>
            <a:ext cx="3071664" cy="6859952"/>
            <a:chOff x="0" y="-1952"/>
            <a:chExt cx="3071664" cy="6859952"/>
          </a:xfrm>
        </p:grpSpPr>
        <p:sp>
          <p:nvSpPr>
            <p:cNvPr id="18" name="矩形 17"/>
            <p:cNvSpPr/>
            <p:nvPr/>
          </p:nvSpPr>
          <p:spPr>
            <a:xfrm>
              <a:off x="0" y="-1949"/>
              <a:ext cx="1260396" cy="685994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sp>
          <p:nvSpPr>
            <p:cNvPr id="19" name="等腰三角形 18"/>
            <p:cNvSpPr/>
            <p:nvPr/>
          </p:nvSpPr>
          <p:spPr>
            <a:xfrm rot="5400000">
              <a:off x="-1268207" y="2518127"/>
              <a:ext cx="6859949" cy="1819792"/>
            </a:xfrm>
            <a:prstGeom prst="triangl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cs typeface="+mn-ea"/>
                <a:sym typeface="+mn-lt"/>
              </a:endParaRPr>
            </a:p>
          </p:txBody>
        </p:sp>
      </p:grpSp>
      <p:cxnSp>
        <p:nvCxnSpPr>
          <p:cNvPr id="20" name="直接连接符 19"/>
          <p:cNvCxnSpPr/>
          <p:nvPr/>
        </p:nvCxnSpPr>
        <p:spPr>
          <a:xfrm>
            <a:off x="1260396" y="-13986"/>
            <a:ext cx="1811268" cy="344201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1251872" y="3428025"/>
            <a:ext cx="1819792" cy="342997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95400" y="3075057"/>
            <a:ext cx="1362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目 录</a:t>
            </a:r>
            <a:endParaRPr lang="zh-CN" altLang="en-US" sz="4000" b="1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34189" y="1195217"/>
            <a:ext cx="9158287" cy="536245"/>
            <a:chOff x="4378815" y="1412776"/>
            <a:chExt cx="7451377" cy="536245"/>
          </a:xfrm>
        </p:grpSpPr>
        <p:sp>
          <p:nvSpPr>
            <p:cNvPr id="16" name="平行四边形 15"/>
            <p:cNvSpPr/>
            <p:nvPr/>
          </p:nvSpPr>
          <p:spPr>
            <a:xfrm>
              <a:off x="4378815" y="1503725"/>
              <a:ext cx="752187" cy="445296"/>
            </a:xfrm>
            <a:prstGeom prst="parallelogram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2000" dirty="0">
                  <a:cs typeface="+mn-ea"/>
                  <a:sym typeface="+mn-lt"/>
                </a:rPr>
                <a:t>一</a:t>
              </a:r>
              <a:endParaRPr lang="zh-CN" altLang="en-US" sz="2000" dirty="0">
                <a:cs typeface="+mn-ea"/>
                <a:sym typeface="+mn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663951" y="1412776"/>
              <a:ext cx="6166241" cy="47815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lvl="0" algn="l">
                <a:lnSpc>
                  <a:spcPct val="90000"/>
                </a:lnSpc>
                <a:spcBef>
                  <a:spcPts val="1000"/>
                </a:spcBef>
                <a:buClrTx/>
                <a:buSzTx/>
                <a:buFontTx/>
              </a:pPr>
              <a:r>
                <a:rPr lang="zh-CN" sz="2800" b="1" spc="6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用户登录</a:t>
              </a:r>
              <a:endParaRPr lang="zh-CN" alt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5711468" y="1897890"/>
              <a:ext cx="345638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/>
          <p:cNvGrpSpPr/>
          <p:nvPr/>
        </p:nvGrpSpPr>
        <p:grpSpPr>
          <a:xfrm>
            <a:off x="3034189" y="2491032"/>
            <a:ext cx="7637115" cy="536245"/>
            <a:chOff x="4378815" y="1412776"/>
            <a:chExt cx="6292565" cy="536245"/>
          </a:xfrm>
        </p:grpSpPr>
        <p:sp>
          <p:nvSpPr>
            <p:cNvPr id="35" name="平行四边形 34"/>
            <p:cNvSpPr/>
            <p:nvPr/>
          </p:nvSpPr>
          <p:spPr>
            <a:xfrm>
              <a:off x="4378815" y="1503725"/>
              <a:ext cx="752187" cy="445296"/>
            </a:xfrm>
            <a:prstGeom prst="parallelogram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2000" dirty="0">
                  <a:cs typeface="+mn-ea"/>
                  <a:sym typeface="+mn-lt"/>
                </a:rPr>
                <a:t>二</a:t>
              </a:r>
              <a:endParaRPr lang="zh-CN" altLang="en-US" sz="2000" dirty="0">
                <a:cs typeface="+mn-ea"/>
                <a:sym typeface="+mn-lt"/>
              </a:endParaRPr>
            </a:p>
          </p:txBody>
        </p:sp>
        <p:sp>
          <p:nvSpPr>
            <p:cNvPr id="36" name="TextBox 22"/>
            <p:cNvSpPr txBox="1"/>
            <p:nvPr/>
          </p:nvSpPr>
          <p:spPr>
            <a:xfrm>
              <a:off x="5663952" y="1412776"/>
              <a:ext cx="5007428" cy="47815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lvl="0" algn="l">
                <a:lnSpc>
                  <a:spcPct val="90000"/>
                </a:lnSpc>
                <a:spcBef>
                  <a:spcPts val="1000"/>
                </a:spcBef>
                <a:buClrTx/>
                <a:buSzTx/>
                <a:buFontTx/>
              </a:pPr>
              <a:r>
                <a:rPr lang="zh-CN" sz="2800" b="1" spc="6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资金</a:t>
              </a:r>
              <a:r>
                <a:rPr lang="zh-CN" sz="2800" b="1" spc="6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结算业务</a:t>
              </a:r>
              <a:endParaRPr lang="zh-CN" sz="2800" b="1" spc="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5711468" y="1897890"/>
              <a:ext cx="345638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/>
          <p:cNvGrpSpPr/>
          <p:nvPr/>
        </p:nvGrpSpPr>
        <p:grpSpPr>
          <a:xfrm>
            <a:off x="-1044624" y="620688"/>
            <a:ext cx="576064" cy="2448272"/>
            <a:chOff x="-1044624" y="620688"/>
            <a:chExt cx="576064" cy="2448272"/>
          </a:xfrm>
        </p:grpSpPr>
        <p:sp>
          <p:nvSpPr>
            <p:cNvPr id="29" name="矩形 28"/>
            <p:cNvSpPr/>
            <p:nvPr/>
          </p:nvSpPr>
          <p:spPr>
            <a:xfrm>
              <a:off x="-1044624" y="620688"/>
              <a:ext cx="576064" cy="504056"/>
            </a:xfrm>
            <a:prstGeom prst="rect">
              <a:avLst/>
            </a:prstGeom>
            <a:solidFill>
              <a:srgbClr val="D74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-1044624" y="1268760"/>
              <a:ext cx="576064" cy="504056"/>
            </a:xfrm>
            <a:prstGeom prst="rect">
              <a:avLst/>
            </a:prstGeom>
            <a:solidFill>
              <a:srgbClr val="890E0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-1044624" y="1916832"/>
              <a:ext cx="576064" cy="504056"/>
            </a:xfrm>
            <a:prstGeom prst="rect">
              <a:avLst/>
            </a:prstGeom>
            <a:solidFill>
              <a:srgbClr val="AFAB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-1044624" y="2564904"/>
              <a:ext cx="576064" cy="504056"/>
            </a:xfrm>
            <a:prstGeom prst="rect">
              <a:avLst/>
            </a:prstGeom>
            <a:solidFill>
              <a:srgbClr val="3A06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071654" y="3893112"/>
            <a:ext cx="7637115" cy="536245"/>
            <a:chOff x="4378815" y="1412776"/>
            <a:chExt cx="6292565" cy="536245"/>
          </a:xfrm>
        </p:grpSpPr>
        <p:sp>
          <p:nvSpPr>
            <p:cNvPr id="6" name="平行四边形 5"/>
            <p:cNvSpPr/>
            <p:nvPr/>
          </p:nvSpPr>
          <p:spPr>
            <a:xfrm>
              <a:off x="4378815" y="1503725"/>
              <a:ext cx="752187" cy="445296"/>
            </a:xfrm>
            <a:prstGeom prst="parallelogram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zh-CN" altLang="en-US" sz="2000" dirty="0">
                  <a:cs typeface="+mn-ea"/>
                  <a:sym typeface="+mn-lt"/>
                </a:rPr>
                <a:t>三</a:t>
              </a:r>
              <a:endParaRPr lang="zh-CN" altLang="en-US" sz="2000" dirty="0">
                <a:cs typeface="+mn-ea"/>
                <a:sym typeface="+mn-lt"/>
              </a:endParaRPr>
            </a:p>
          </p:txBody>
        </p:sp>
        <p:sp>
          <p:nvSpPr>
            <p:cNvPr id="7" name="TextBox 22"/>
            <p:cNvSpPr txBox="1"/>
            <p:nvPr/>
          </p:nvSpPr>
          <p:spPr>
            <a:xfrm>
              <a:off x="5663952" y="1412776"/>
              <a:ext cx="5007428" cy="47815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lvl="0" algn="l">
                <a:lnSpc>
                  <a:spcPct val="90000"/>
                </a:lnSpc>
                <a:spcBef>
                  <a:spcPts val="1000"/>
                </a:spcBef>
                <a:buClrTx/>
                <a:buSzTx/>
                <a:buFontTx/>
              </a:pPr>
              <a:r>
                <a:rPr lang="zh-CN" altLang="zh-CN" sz="2800" b="1" spc="600" dirty="0">
                  <a:solidFill>
                    <a:srgbClr val="C00000"/>
                  </a:solidFill>
                  <a:latin typeface="+mn-lt"/>
                  <a:ea typeface="+mn-ea"/>
                  <a:cs typeface="+mn-ea"/>
                  <a:sym typeface="+mn-lt"/>
                </a:rPr>
                <a:t>基础</a:t>
              </a:r>
              <a:r>
                <a:rPr lang="zh-CN" altLang="zh-CN" sz="2800" b="1" spc="600" dirty="0">
                  <a:solidFill>
                    <a:srgbClr val="C00000"/>
                  </a:solidFill>
                  <a:latin typeface="+mn-lt"/>
                  <a:ea typeface="+mn-ea"/>
                  <a:cs typeface="+mn-ea"/>
                  <a:sym typeface="+mn-lt"/>
                </a:rPr>
                <a:t>设置</a:t>
              </a:r>
              <a:endParaRPr lang="zh-CN" alt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5711468" y="1897890"/>
              <a:ext cx="345638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3071654" y="5228517"/>
            <a:ext cx="7637115" cy="536245"/>
            <a:chOff x="4378815" y="1412776"/>
            <a:chExt cx="6292565" cy="536245"/>
          </a:xfrm>
        </p:grpSpPr>
        <p:sp>
          <p:nvSpPr>
            <p:cNvPr id="10" name="平行四边形 9"/>
            <p:cNvSpPr/>
            <p:nvPr/>
          </p:nvSpPr>
          <p:spPr>
            <a:xfrm>
              <a:off x="4378815" y="1503725"/>
              <a:ext cx="752187" cy="445296"/>
            </a:xfrm>
            <a:prstGeom prst="parallelogram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zh-CN" altLang="en-US" sz="2000" dirty="0">
                  <a:cs typeface="+mn-ea"/>
                  <a:sym typeface="+mn-lt"/>
                </a:rPr>
                <a:t>四</a:t>
              </a:r>
              <a:endParaRPr lang="zh-CN" altLang="en-US" sz="2000" dirty="0">
                <a:cs typeface="+mn-ea"/>
                <a:sym typeface="+mn-lt"/>
              </a:endParaRPr>
            </a:p>
          </p:txBody>
        </p:sp>
        <p:sp>
          <p:nvSpPr>
            <p:cNvPr id="12" name="TextBox 22"/>
            <p:cNvSpPr txBox="1"/>
            <p:nvPr/>
          </p:nvSpPr>
          <p:spPr>
            <a:xfrm>
              <a:off x="5663952" y="1412776"/>
              <a:ext cx="5007428" cy="47815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lvl="0" algn="l">
                <a:lnSpc>
                  <a:spcPct val="90000"/>
                </a:lnSpc>
                <a:spcBef>
                  <a:spcPts val="1000"/>
                </a:spcBef>
                <a:buClrTx/>
                <a:buSzTx/>
                <a:buFontTx/>
              </a:pPr>
              <a:r>
                <a:rPr lang="zh-CN" sz="2800" b="1" spc="6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岗位流程</a:t>
              </a:r>
              <a:r>
                <a:rPr lang="zh-CN" sz="2800" b="1" spc="6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配置</a:t>
              </a:r>
              <a:endParaRPr lang="zh-CN" sz="2800" b="1" spc="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5711468" y="1897890"/>
              <a:ext cx="345638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/>
          <p:cNvSpPr/>
          <p:nvPr/>
        </p:nvSpPr>
        <p:spPr>
          <a:xfrm>
            <a:off x="490383" y="230623"/>
            <a:ext cx="752187" cy="445296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zh-CN" sz="2000" dirty="0">
                <a:cs typeface="+mn-ea"/>
                <a:sym typeface="+mn-lt"/>
              </a:rPr>
              <a:t>二</a:t>
            </a:r>
            <a:endParaRPr lang="zh-CN" altLang="zh-CN" sz="2000" dirty="0">
              <a:cs typeface="+mn-ea"/>
              <a:sym typeface="+mn-lt"/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1527870" y="230623"/>
            <a:ext cx="7704856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基础设置</a:t>
            </a:r>
            <a:endParaRPr lang="zh-CN" sz="2800" b="1" spc="6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1044624" y="620688"/>
            <a:ext cx="576064" cy="2448272"/>
            <a:chOff x="-1044624" y="620688"/>
            <a:chExt cx="576064" cy="2448272"/>
          </a:xfrm>
        </p:grpSpPr>
        <p:sp>
          <p:nvSpPr>
            <p:cNvPr id="19" name="矩形 18"/>
            <p:cNvSpPr/>
            <p:nvPr/>
          </p:nvSpPr>
          <p:spPr>
            <a:xfrm>
              <a:off x="-1044624" y="620688"/>
              <a:ext cx="576064" cy="504056"/>
            </a:xfrm>
            <a:prstGeom prst="rect">
              <a:avLst/>
            </a:prstGeom>
            <a:solidFill>
              <a:srgbClr val="D74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-1044624" y="1268760"/>
              <a:ext cx="576064" cy="504056"/>
            </a:xfrm>
            <a:prstGeom prst="rect">
              <a:avLst/>
            </a:prstGeom>
            <a:solidFill>
              <a:srgbClr val="890E0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-1044624" y="1916832"/>
              <a:ext cx="576064" cy="504056"/>
            </a:xfrm>
            <a:prstGeom prst="rect">
              <a:avLst/>
            </a:prstGeom>
            <a:solidFill>
              <a:srgbClr val="AFAB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044624" y="2564904"/>
              <a:ext cx="576064" cy="504056"/>
            </a:xfrm>
            <a:prstGeom prst="rect">
              <a:avLst/>
            </a:prstGeom>
            <a:solidFill>
              <a:srgbClr val="3A06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73125" y="1005205"/>
            <a:ext cx="4262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功能</a:t>
            </a:r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介绍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1201" y="1038654"/>
            <a:ext cx="372660" cy="3726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4809" y="1238470"/>
            <a:ext cx="248440" cy="248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10870" y="1663065"/>
            <a:ext cx="1102931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lnSpc>
                <a:spcPct val="150000"/>
              </a:lnSpc>
              <a:defRPr sz="20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zh-CN" altLang="en-US" sz="2400" dirty="0">
                <a:solidFill>
                  <a:srgbClr val="FF0000"/>
                </a:solidFill>
              </a:rPr>
              <a:t>账户选用（</a:t>
            </a:r>
            <a:r>
              <a:rPr lang="zh-CN" altLang="en-US" sz="2400" dirty="0">
                <a:solidFill>
                  <a:srgbClr val="FF0000"/>
                </a:solidFill>
              </a:rPr>
              <a:t>必须）：</a:t>
            </a:r>
            <a:r>
              <a:rPr lang="zh-CN" altLang="en-US" sz="2400" dirty="0"/>
              <a:t>各单位管理员设置用户对应得的可操作</a:t>
            </a:r>
            <a:r>
              <a:rPr lang="zh-CN" altLang="en-US" sz="2400" dirty="0"/>
              <a:t>的账户，设置完成后用户在做待支付信息</a:t>
            </a:r>
            <a:r>
              <a:rPr lang="zh-CN" altLang="en-US" sz="2400" dirty="0"/>
              <a:t>完善时可选到对应账号。</a:t>
            </a:r>
            <a:endParaRPr lang="zh-CN" altLang="en-US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特殊事项选用（</a:t>
            </a:r>
            <a:r>
              <a:rPr lang="zh-CN" altLang="en-US" sz="2400" dirty="0">
                <a:solidFill>
                  <a:srgbClr val="FF0000"/>
                </a:solidFill>
              </a:rPr>
              <a:t>必须）：</a:t>
            </a:r>
            <a:r>
              <a:rPr lang="zh-CN" altLang="en-US" sz="2400" dirty="0"/>
              <a:t>将集团公司设置的特殊事项选用到</a:t>
            </a:r>
            <a:r>
              <a:rPr lang="zh-CN" altLang="en-US" sz="2400" dirty="0"/>
              <a:t>本单位。</a:t>
            </a:r>
            <a:endParaRPr lang="zh-CN" altLang="en-US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特殊事项申请：</a:t>
            </a:r>
            <a:r>
              <a:rPr lang="zh-CN" altLang="en-US" sz="2400" dirty="0"/>
              <a:t>如果集团设置的特殊事项不能满足本单位需要，可以通过特殊事项申请功能进行申请，需要逐级审批到集团公司后</a:t>
            </a:r>
            <a:r>
              <a:rPr lang="zh-CN" altLang="en-US" sz="2400" dirty="0"/>
              <a:t>生效。</a:t>
            </a:r>
            <a:endParaRPr lang="zh-CN" altLang="en-US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付款预警设置：</a:t>
            </a:r>
            <a:r>
              <a:rPr lang="zh-CN" altLang="en-US" sz="2400" dirty="0">
                <a:sym typeface="+mn-ea"/>
              </a:rPr>
              <a:t>各单位设置付款备注中敏感信息、大额付款、同一收款账户付款频次以及对应</a:t>
            </a:r>
            <a:r>
              <a:rPr lang="zh-CN" altLang="en-US" sz="2400" dirty="0">
                <a:sym typeface="+mn-ea"/>
              </a:rPr>
              <a:t>的处理方式。</a:t>
            </a:r>
            <a:endParaRPr lang="zh-CN" altLang="en-US" sz="2400" dirty="0">
              <a:sym typeface="+mn-ea"/>
            </a:endParaRPr>
          </a:p>
          <a:p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收款人名册维护：</a:t>
            </a:r>
            <a:r>
              <a:rPr lang="zh-CN" altLang="en-US" sz="2400" dirty="0">
                <a:sym typeface="+mn-ea"/>
              </a:rPr>
              <a:t>维护收款人信息，维护完可在付款申请选择收款人信息。</a:t>
            </a:r>
            <a:endParaRPr lang="en-US" altLang="zh-CN" sz="2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/>
          <p:cNvSpPr/>
          <p:nvPr/>
        </p:nvSpPr>
        <p:spPr>
          <a:xfrm>
            <a:off x="490383" y="230623"/>
            <a:ext cx="752187" cy="445296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zh-CN" sz="2000" dirty="0">
                <a:cs typeface="+mn-ea"/>
                <a:sym typeface="+mn-lt"/>
              </a:rPr>
              <a:t>二</a:t>
            </a:r>
            <a:endParaRPr lang="zh-CN" altLang="zh-CN" sz="2000" dirty="0">
              <a:cs typeface="+mn-ea"/>
              <a:sym typeface="+mn-lt"/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1527870" y="230623"/>
            <a:ext cx="7704856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基础设置</a:t>
            </a:r>
            <a:endParaRPr lang="zh-CN" sz="2800" b="1" spc="6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1044624" y="620688"/>
            <a:ext cx="576064" cy="2448272"/>
            <a:chOff x="-1044624" y="620688"/>
            <a:chExt cx="576064" cy="2448272"/>
          </a:xfrm>
        </p:grpSpPr>
        <p:sp>
          <p:nvSpPr>
            <p:cNvPr id="19" name="矩形 18"/>
            <p:cNvSpPr/>
            <p:nvPr/>
          </p:nvSpPr>
          <p:spPr>
            <a:xfrm>
              <a:off x="-1044624" y="620688"/>
              <a:ext cx="576064" cy="504056"/>
            </a:xfrm>
            <a:prstGeom prst="rect">
              <a:avLst/>
            </a:prstGeom>
            <a:solidFill>
              <a:srgbClr val="D74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-1044624" y="1268760"/>
              <a:ext cx="576064" cy="504056"/>
            </a:xfrm>
            <a:prstGeom prst="rect">
              <a:avLst/>
            </a:prstGeom>
            <a:solidFill>
              <a:srgbClr val="890E0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-1044624" y="1916832"/>
              <a:ext cx="576064" cy="504056"/>
            </a:xfrm>
            <a:prstGeom prst="rect">
              <a:avLst/>
            </a:prstGeom>
            <a:solidFill>
              <a:srgbClr val="AFAB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044624" y="2564904"/>
              <a:ext cx="576064" cy="504056"/>
            </a:xfrm>
            <a:prstGeom prst="rect">
              <a:avLst/>
            </a:prstGeom>
            <a:solidFill>
              <a:srgbClr val="3A06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73125" y="1005205"/>
            <a:ext cx="4262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账户</a:t>
            </a:r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选用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1201" y="1038654"/>
            <a:ext cx="372660" cy="3726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4809" y="1238470"/>
            <a:ext cx="248440" cy="248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715" y="2723515"/>
            <a:ext cx="3677920" cy="17875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345" y="2900045"/>
            <a:ext cx="7769225" cy="32023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5" y="4693920"/>
            <a:ext cx="3676650" cy="17868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9349" y="1569303"/>
            <a:ext cx="10793834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lnSpc>
                <a:spcPct val="150000"/>
              </a:lnSpc>
              <a:defRPr sz="20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zh-CN" altLang="en-US" sz="2400" dirty="0"/>
              <a:t>单位结算系统管理员，在【基础设置】</a:t>
            </a:r>
            <a:r>
              <a:rPr lang="en-US" altLang="zh-CN" sz="2400" dirty="0"/>
              <a:t>-</a:t>
            </a:r>
            <a:r>
              <a:rPr lang="zh-CN" altLang="en-US" sz="2400" dirty="0"/>
              <a:t>【账户选用】功能进行设置，可以新增用户对应的账户，也可以编辑和作废。新增操作步骤见右</a:t>
            </a:r>
            <a:r>
              <a:rPr lang="zh-CN" altLang="en-US" sz="2400" dirty="0"/>
              <a:t>下图。</a:t>
            </a:r>
            <a:endParaRPr lang="zh-CN" alt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4438015" y="6181725"/>
            <a:ext cx="690181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>
              <a:lnSpc>
                <a:spcPct val="150000"/>
              </a:lnSpc>
            </a:pPr>
            <a:r>
              <a:rPr lang="zh-CN" sz="16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账号包括：财司账号以及银行账户</a:t>
            </a:r>
            <a:r>
              <a:rPr lang="zh-CN" sz="16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管理系统里维护的银行账户。</a:t>
            </a:r>
            <a:endParaRPr lang="zh-CN" sz="1600" b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/>
          <p:cNvSpPr/>
          <p:nvPr/>
        </p:nvSpPr>
        <p:spPr>
          <a:xfrm>
            <a:off x="490383" y="230623"/>
            <a:ext cx="752187" cy="445296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zh-CN" sz="2000" dirty="0">
                <a:cs typeface="+mn-ea"/>
                <a:sym typeface="+mn-lt"/>
              </a:rPr>
              <a:t>二</a:t>
            </a:r>
            <a:endParaRPr lang="zh-CN" altLang="zh-CN" sz="2000" dirty="0">
              <a:cs typeface="+mn-ea"/>
              <a:sym typeface="+mn-lt"/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1527870" y="230623"/>
            <a:ext cx="7704856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基础设置</a:t>
            </a:r>
            <a:endParaRPr lang="zh-CN" sz="2800" b="1" spc="6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1044624" y="620688"/>
            <a:ext cx="576064" cy="2448272"/>
            <a:chOff x="-1044624" y="620688"/>
            <a:chExt cx="576064" cy="2448272"/>
          </a:xfrm>
        </p:grpSpPr>
        <p:sp>
          <p:nvSpPr>
            <p:cNvPr id="19" name="矩形 18"/>
            <p:cNvSpPr/>
            <p:nvPr/>
          </p:nvSpPr>
          <p:spPr>
            <a:xfrm>
              <a:off x="-1044624" y="620688"/>
              <a:ext cx="576064" cy="504056"/>
            </a:xfrm>
            <a:prstGeom prst="rect">
              <a:avLst/>
            </a:prstGeom>
            <a:solidFill>
              <a:srgbClr val="D74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-1044624" y="1268760"/>
              <a:ext cx="576064" cy="504056"/>
            </a:xfrm>
            <a:prstGeom prst="rect">
              <a:avLst/>
            </a:prstGeom>
            <a:solidFill>
              <a:srgbClr val="890E0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-1044624" y="1916832"/>
              <a:ext cx="576064" cy="504056"/>
            </a:xfrm>
            <a:prstGeom prst="rect">
              <a:avLst/>
            </a:prstGeom>
            <a:solidFill>
              <a:srgbClr val="AFAB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044624" y="2564904"/>
              <a:ext cx="576064" cy="504056"/>
            </a:xfrm>
            <a:prstGeom prst="rect">
              <a:avLst/>
            </a:prstGeom>
            <a:solidFill>
              <a:srgbClr val="3A06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73125" y="1005205"/>
            <a:ext cx="4262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特殊事项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选用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1201" y="1038654"/>
            <a:ext cx="372660" cy="3726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4809" y="1238470"/>
            <a:ext cx="248440" cy="248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10870" y="1663065"/>
            <a:ext cx="11029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lnSpc>
                <a:spcPct val="150000"/>
              </a:lnSpc>
              <a:defRPr sz="20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zh-CN" altLang="en-US" sz="2400" dirty="0">
                <a:sym typeface="+mn-ea"/>
              </a:rPr>
              <a:t>单位结算系统管理员，在【基础设置】</a:t>
            </a:r>
            <a:r>
              <a:rPr lang="en-US" altLang="zh-CN" sz="2400" dirty="0">
                <a:sym typeface="+mn-ea"/>
              </a:rPr>
              <a:t>-</a:t>
            </a:r>
            <a:r>
              <a:rPr lang="zh-CN" altLang="en-US" sz="2400" dirty="0">
                <a:sym typeface="+mn-ea"/>
              </a:rPr>
              <a:t>【特殊事项选用】功能进行设置，设置操作步骤</a:t>
            </a:r>
            <a:r>
              <a:rPr lang="zh-CN" altLang="en-US" sz="2400" dirty="0">
                <a:sym typeface="+mn-ea"/>
              </a:rPr>
              <a:t>见下图。</a:t>
            </a: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0255" y="2888615"/>
            <a:ext cx="7699375" cy="37407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/>
          <p:cNvSpPr/>
          <p:nvPr/>
        </p:nvSpPr>
        <p:spPr>
          <a:xfrm>
            <a:off x="490383" y="230623"/>
            <a:ext cx="752187" cy="445296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二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1527870" y="230623"/>
            <a:ext cx="7704856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基础设置</a:t>
            </a:r>
            <a:endParaRPr lang="zh-CN" sz="2800" b="1" spc="6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1044624" y="620688"/>
            <a:ext cx="576064" cy="2448272"/>
            <a:chOff x="-1044624" y="620688"/>
            <a:chExt cx="576064" cy="2448272"/>
          </a:xfrm>
        </p:grpSpPr>
        <p:sp>
          <p:nvSpPr>
            <p:cNvPr id="19" name="矩形 18"/>
            <p:cNvSpPr/>
            <p:nvPr/>
          </p:nvSpPr>
          <p:spPr>
            <a:xfrm>
              <a:off x="-1044624" y="620688"/>
              <a:ext cx="576064" cy="504056"/>
            </a:xfrm>
            <a:prstGeom prst="rect">
              <a:avLst/>
            </a:prstGeom>
            <a:solidFill>
              <a:srgbClr val="D74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-1044624" y="1268760"/>
              <a:ext cx="576064" cy="504056"/>
            </a:xfrm>
            <a:prstGeom prst="rect">
              <a:avLst/>
            </a:prstGeom>
            <a:solidFill>
              <a:srgbClr val="890E0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-1044624" y="1916832"/>
              <a:ext cx="576064" cy="504056"/>
            </a:xfrm>
            <a:prstGeom prst="rect">
              <a:avLst/>
            </a:prstGeom>
            <a:solidFill>
              <a:srgbClr val="AFAB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044624" y="2564904"/>
              <a:ext cx="576064" cy="504056"/>
            </a:xfrm>
            <a:prstGeom prst="rect">
              <a:avLst/>
            </a:prstGeom>
            <a:solidFill>
              <a:srgbClr val="3A06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73125" y="1005205"/>
            <a:ext cx="4262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特殊事项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申请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1201" y="1038654"/>
            <a:ext cx="372660" cy="3726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4809" y="1238470"/>
            <a:ext cx="248440" cy="248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10870" y="1663065"/>
            <a:ext cx="110293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lnSpc>
                <a:spcPct val="150000"/>
              </a:lnSpc>
              <a:defRPr sz="20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zh-CN" altLang="en-US" sz="2400" dirty="0">
                <a:sym typeface="+mn-ea"/>
              </a:rPr>
              <a:t>单位结算系统管理员，在【基础设置】</a:t>
            </a:r>
            <a:r>
              <a:rPr lang="en-US" altLang="zh-CN" sz="2400" dirty="0">
                <a:sym typeface="+mn-ea"/>
              </a:rPr>
              <a:t>-</a:t>
            </a:r>
            <a:r>
              <a:rPr lang="zh-CN" altLang="en-US" sz="2400" dirty="0">
                <a:sym typeface="+mn-ea"/>
              </a:rPr>
              <a:t>【特殊事项申请】功能进行申请，一次可同时申请多个特殊事项，点击【新增明细】可增加一条，多余的可以【删除】。必须上传必要的</a:t>
            </a:r>
            <a:r>
              <a:rPr lang="zh-CN" altLang="en-US" sz="2400" dirty="0">
                <a:sym typeface="+mn-ea"/>
              </a:rPr>
              <a:t>附件。</a:t>
            </a:r>
            <a:endParaRPr lang="zh-CN" altLang="en-US" sz="2400" dirty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425" y="3640455"/>
            <a:ext cx="4544060" cy="22078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2936240"/>
            <a:ext cx="7192010" cy="3599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/>
          <p:cNvSpPr/>
          <p:nvPr/>
        </p:nvSpPr>
        <p:spPr>
          <a:xfrm>
            <a:off x="490383" y="230623"/>
            <a:ext cx="752187" cy="445296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二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1527870" y="230623"/>
            <a:ext cx="7704856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基础设置</a:t>
            </a:r>
            <a:endParaRPr lang="zh-CN" sz="2800" b="1" spc="6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1044624" y="620688"/>
            <a:ext cx="576064" cy="2448272"/>
            <a:chOff x="-1044624" y="620688"/>
            <a:chExt cx="576064" cy="2448272"/>
          </a:xfrm>
        </p:grpSpPr>
        <p:sp>
          <p:nvSpPr>
            <p:cNvPr id="19" name="矩形 18"/>
            <p:cNvSpPr/>
            <p:nvPr/>
          </p:nvSpPr>
          <p:spPr>
            <a:xfrm>
              <a:off x="-1044624" y="620688"/>
              <a:ext cx="576064" cy="504056"/>
            </a:xfrm>
            <a:prstGeom prst="rect">
              <a:avLst/>
            </a:prstGeom>
            <a:solidFill>
              <a:srgbClr val="D74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-1044624" y="1268760"/>
              <a:ext cx="576064" cy="504056"/>
            </a:xfrm>
            <a:prstGeom prst="rect">
              <a:avLst/>
            </a:prstGeom>
            <a:solidFill>
              <a:srgbClr val="890E0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-1044624" y="1916832"/>
              <a:ext cx="576064" cy="504056"/>
            </a:xfrm>
            <a:prstGeom prst="rect">
              <a:avLst/>
            </a:prstGeom>
            <a:solidFill>
              <a:srgbClr val="AFAB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044624" y="2564904"/>
              <a:ext cx="576064" cy="504056"/>
            </a:xfrm>
            <a:prstGeom prst="rect">
              <a:avLst/>
            </a:prstGeom>
            <a:solidFill>
              <a:srgbClr val="3A06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73125" y="1005205"/>
            <a:ext cx="4262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付款预警</a:t>
            </a:r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设置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1201" y="1038654"/>
            <a:ext cx="372660" cy="3726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4809" y="1238470"/>
            <a:ext cx="248440" cy="248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3720" y="3068320"/>
            <a:ext cx="7607300" cy="36963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10870" y="1663065"/>
            <a:ext cx="11029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lnSpc>
                <a:spcPct val="150000"/>
              </a:lnSpc>
              <a:defRPr sz="20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zh-CN" altLang="en-US" sz="2400" dirty="0">
                <a:sym typeface="+mn-ea"/>
              </a:rPr>
              <a:t>单位结算系统管理员，在【基础设置】</a:t>
            </a:r>
            <a:r>
              <a:rPr lang="en-US" altLang="zh-CN" sz="2400" dirty="0">
                <a:sym typeface="+mn-ea"/>
              </a:rPr>
              <a:t>-</a:t>
            </a:r>
            <a:r>
              <a:rPr lang="zh-CN" altLang="en-US" sz="2400" dirty="0">
                <a:sym typeface="+mn-ea"/>
              </a:rPr>
              <a:t>【付款预警设置】功能进行设置，点击【新增明细】可设置备注涉及的敏感信息，可设置多个，每个处理方式可以</a:t>
            </a:r>
            <a:r>
              <a:rPr lang="zh-CN" altLang="en-US" sz="2400" dirty="0">
                <a:sym typeface="+mn-ea"/>
              </a:rPr>
              <a:t>不同。</a:t>
            </a:r>
            <a:endParaRPr lang="zh-CN" altLang="en-US" sz="2400" dirty="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10550" y="2976245"/>
            <a:ext cx="3616325" cy="3784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付款金额、支付频次输入的数值必须</a:t>
            </a:r>
            <a:r>
              <a:rPr lang="en-US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&lt;=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集团设置的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标准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处理方式不能比集团设置标准宽松，由宽松到严格：提示、审批、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止付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敏感信息目前集团没有特别的要求，各单位可自行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添加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/>
          <p:cNvSpPr/>
          <p:nvPr/>
        </p:nvSpPr>
        <p:spPr>
          <a:xfrm>
            <a:off x="490383" y="230623"/>
            <a:ext cx="752187" cy="445296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二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1527870" y="230623"/>
            <a:ext cx="7704856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基础设置</a:t>
            </a:r>
            <a:endParaRPr lang="zh-CN" sz="2800" b="1" spc="6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1044624" y="620688"/>
            <a:ext cx="576064" cy="2448272"/>
            <a:chOff x="-1044624" y="620688"/>
            <a:chExt cx="576064" cy="2448272"/>
          </a:xfrm>
        </p:grpSpPr>
        <p:sp>
          <p:nvSpPr>
            <p:cNvPr id="19" name="矩形 18"/>
            <p:cNvSpPr/>
            <p:nvPr/>
          </p:nvSpPr>
          <p:spPr>
            <a:xfrm>
              <a:off x="-1044624" y="620688"/>
              <a:ext cx="576064" cy="504056"/>
            </a:xfrm>
            <a:prstGeom prst="rect">
              <a:avLst/>
            </a:prstGeom>
            <a:solidFill>
              <a:srgbClr val="D74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-1044624" y="1268760"/>
              <a:ext cx="576064" cy="504056"/>
            </a:xfrm>
            <a:prstGeom prst="rect">
              <a:avLst/>
            </a:prstGeom>
            <a:solidFill>
              <a:srgbClr val="890E0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-1044624" y="1916832"/>
              <a:ext cx="576064" cy="504056"/>
            </a:xfrm>
            <a:prstGeom prst="rect">
              <a:avLst/>
            </a:prstGeom>
            <a:solidFill>
              <a:srgbClr val="AFAB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044624" y="2564904"/>
              <a:ext cx="576064" cy="504056"/>
            </a:xfrm>
            <a:prstGeom prst="rect">
              <a:avLst/>
            </a:prstGeom>
            <a:solidFill>
              <a:srgbClr val="3A06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73125" y="1005205"/>
            <a:ext cx="50292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付款预警设置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集团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初始设置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1201" y="1038654"/>
            <a:ext cx="372660" cy="3726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4809" y="1238470"/>
            <a:ext cx="248440" cy="248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10870" y="1663065"/>
            <a:ext cx="110293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lnSpc>
                <a:spcPct val="150000"/>
              </a:lnSpc>
              <a:defRPr sz="20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zh-CN" altLang="en-US" sz="2400" dirty="0">
                <a:sym typeface="+mn-ea"/>
              </a:rPr>
              <a:t>集团公司对付款预警进行了初始设置如下，各单位根据需要进行</a:t>
            </a:r>
            <a:r>
              <a:rPr lang="zh-CN" altLang="en-US" sz="2400" dirty="0">
                <a:sym typeface="+mn-ea"/>
              </a:rPr>
              <a:t>设置。</a:t>
            </a:r>
            <a:endParaRPr lang="zh-CN" altLang="en-US" sz="2400" dirty="0">
              <a:sym typeface="+mn-ea"/>
            </a:endParaRPr>
          </a:p>
          <a:p>
            <a:r>
              <a:rPr lang="zh-CN" altLang="en-US" sz="2400" dirty="0">
                <a:sym typeface="+mn-ea"/>
              </a:rPr>
              <a:t>对公付款金额</a:t>
            </a:r>
            <a:r>
              <a:rPr lang="en-US" altLang="zh-CN" sz="2400" dirty="0">
                <a:sym typeface="+mn-ea"/>
              </a:rPr>
              <a:t> &gt;=2000</a:t>
            </a:r>
            <a:r>
              <a:rPr lang="zh-CN" altLang="en-US" sz="2400" dirty="0">
                <a:sym typeface="+mn-ea"/>
              </a:rPr>
              <a:t>万；对私付款金额</a:t>
            </a:r>
            <a:r>
              <a:rPr lang="en-US" altLang="zh-CN" sz="2400" dirty="0">
                <a:sym typeface="+mn-ea"/>
              </a:rPr>
              <a:t>&gt;=5</a:t>
            </a:r>
            <a:r>
              <a:rPr lang="zh-CN" altLang="en-US" sz="2400" dirty="0">
                <a:sym typeface="+mn-ea"/>
              </a:rPr>
              <a:t>万；</a:t>
            </a:r>
            <a:r>
              <a:rPr lang="en-US" altLang="zh-CN" sz="2400" dirty="0">
                <a:sym typeface="+mn-ea"/>
              </a:rPr>
              <a:t>1</a:t>
            </a:r>
            <a:r>
              <a:rPr lang="zh-CN" altLang="en-US" sz="2400" dirty="0">
                <a:sym typeface="+mn-ea"/>
              </a:rPr>
              <a:t>天内对同一收款账户相同金额支付频次</a:t>
            </a:r>
            <a:r>
              <a:rPr lang="en-US" altLang="zh-CN" sz="2400" dirty="0">
                <a:sym typeface="+mn-ea"/>
              </a:rPr>
              <a:t>&gt;=2</a:t>
            </a:r>
            <a:r>
              <a:rPr lang="zh-CN" altLang="en-US" sz="2400" dirty="0">
                <a:sym typeface="+mn-ea"/>
              </a:rPr>
              <a:t>（重复支付）；同一收款账户支付</a:t>
            </a:r>
            <a:r>
              <a:rPr lang="en-US" altLang="zh-CN" sz="2400" dirty="0">
                <a:sym typeface="+mn-ea"/>
              </a:rPr>
              <a:t>&gt;=5</a:t>
            </a:r>
            <a:r>
              <a:rPr lang="zh-CN" altLang="en-US" sz="2400" dirty="0">
                <a:sym typeface="+mn-ea"/>
              </a:rPr>
              <a:t>；均为</a:t>
            </a:r>
            <a:r>
              <a:rPr lang="zh-CN" altLang="en-US" sz="2400" dirty="0">
                <a:sym typeface="+mn-ea"/>
              </a:rPr>
              <a:t>提示。</a:t>
            </a:r>
            <a:endParaRPr lang="zh-CN" altLang="en-US" sz="2400" dirty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5955" y="3416300"/>
            <a:ext cx="9355455" cy="3423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/>
          <p:cNvSpPr/>
          <p:nvPr/>
        </p:nvSpPr>
        <p:spPr>
          <a:xfrm>
            <a:off x="490383" y="230623"/>
            <a:ext cx="752187" cy="445296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二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1527870" y="230623"/>
            <a:ext cx="7704856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基础设置</a:t>
            </a:r>
            <a:endParaRPr lang="zh-CN" sz="2800" b="1" spc="6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1044624" y="620688"/>
            <a:ext cx="576064" cy="2448272"/>
            <a:chOff x="-1044624" y="620688"/>
            <a:chExt cx="576064" cy="2448272"/>
          </a:xfrm>
        </p:grpSpPr>
        <p:sp>
          <p:nvSpPr>
            <p:cNvPr id="19" name="矩形 18"/>
            <p:cNvSpPr/>
            <p:nvPr/>
          </p:nvSpPr>
          <p:spPr>
            <a:xfrm>
              <a:off x="-1044624" y="620688"/>
              <a:ext cx="576064" cy="504056"/>
            </a:xfrm>
            <a:prstGeom prst="rect">
              <a:avLst/>
            </a:prstGeom>
            <a:solidFill>
              <a:srgbClr val="D74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-1044624" y="1268760"/>
              <a:ext cx="576064" cy="504056"/>
            </a:xfrm>
            <a:prstGeom prst="rect">
              <a:avLst/>
            </a:prstGeom>
            <a:solidFill>
              <a:srgbClr val="890E0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-1044624" y="1916832"/>
              <a:ext cx="576064" cy="504056"/>
            </a:xfrm>
            <a:prstGeom prst="rect">
              <a:avLst/>
            </a:prstGeom>
            <a:solidFill>
              <a:srgbClr val="AFAB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044624" y="2564904"/>
              <a:ext cx="576064" cy="504056"/>
            </a:xfrm>
            <a:prstGeom prst="rect">
              <a:avLst/>
            </a:prstGeom>
            <a:solidFill>
              <a:srgbClr val="3A06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73125" y="1005205"/>
            <a:ext cx="4262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收款人名册维护（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1201" y="1038654"/>
            <a:ext cx="372660" cy="3726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4809" y="1238470"/>
            <a:ext cx="248440" cy="248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10870" y="1663065"/>
            <a:ext cx="11029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lnSpc>
                <a:spcPct val="150000"/>
              </a:lnSpc>
              <a:defRPr sz="20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zh-CN" altLang="en-US" sz="2400" dirty="0">
                <a:sym typeface="+mn-ea"/>
              </a:rPr>
              <a:t>财务或业务人员，在【基础设置】</a:t>
            </a:r>
            <a:r>
              <a:rPr lang="en-US" altLang="zh-CN" sz="2400" dirty="0">
                <a:sym typeface="+mn-ea"/>
              </a:rPr>
              <a:t>-</a:t>
            </a:r>
            <a:r>
              <a:rPr lang="zh-CN" altLang="en-US" sz="2400" dirty="0">
                <a:sym typeface="+mn-ea"/>
              </a:rPr>
              <a:t>【收款人名册维护】功能对收款人进行维护，可单个新增或者通过系统下载模板，通过模板</a:t>
            </a:r>
            <a:r>
              <a:rPr lang="zh-CN" altLang="en-US" sz="2400" dirty="0">
                <a:sym typeface="+mn-ea"/>
              </a:rPr>
              <a:t>导入。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3585" y="2861945"/>
            <a:ext cx="8153400" cy="39611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113520" y="3331210"/>
            <a:ext cx="272161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对维护完的名册可进行修改和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删除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/>
          <p:cNvSpPr/>
          <p:nvPr/>
        </p:nvSpPr>
        <p:spPr>
          <a:xfrm>
            <a:off x="490383" y="230623"/>
            <a:ext cx="752187" cy="445296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二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1527870" y="230623"/>
            <a:ext cx="7704856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基础设置</a:t>
            </a:r>
            <a:endParaRPr lang="zh-CN" sz="2800" b="1" spc="6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1044624" y="620688"/>
            <a:ext cx="576064" cy="2448272"/>
            <a:chOff x="-1044624" y="620688"/>
            <a:chExt cx="576064" cy="2448272"/>
          </a:xfrm>
        </p:grpSpPr>
        <p:sp>
          <p:nvSpPr>
            <p:cNvPr id="19" name="矩形 18"/>
            <p:cNvSpPr/>
            <p:nvPr/>
          </p:nvSpPr>
          <p:spPr>
            <a:xfrm>
              <a:off x="-1044624" y="620688"/>
              <a:ext cx="576064" cy="504056"/>
            </a:xfrm>
            <a:prstGeom prst="rect">
              <a:avLst/>
            </a:prstGeom>
            <a:solidFill>
              <a:srgbClr val="D74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-1044624" y="1268760"/>
              <a:ext cx="576064" cy="504056"/>
            </a:xfrm>
            <a:prstGeom prst="rect">
              <a:avLst/>
            </a:prstGeom>
            <a:solidFill>
              <a:srgbClr val="890E0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-1044624" y="1916832"/>
              <a:ext cx="576064" cy="504056"/>
            </a:xfrm>
            <a:prstGeom prst="rect">
              <a:avLst/>
            </a:prstGeom>
            <a:solidFill>
              <a:srgbClr val="AFAB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044624" y="2564904"/>
              <a:ext cx="576064" cy="504056"/>
            </a:xfrm>
            <a:prstGeom prst="rect">
              <a:avLst/>
            </a:prstGeom>
            <a:solidFill>
              <a:srgbClr val="3A06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73125" y="1005205"/>
            <a:ext cx="4262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收款人名册维护（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1201" y="1038654"/>
            <a:ext cx="372660" cy="3726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4809" y="1238470"/>
            <a:ext cx="248440" cy="248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10870" y="1663065"/>
            <a:ext cx="110293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lnSpc>
                <a:spcPct val="150000"/>
              </a:lnSpc>
              <a:defRPr sz="20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zh-CN" altLang="en-US" sz="2400" dirty="0">
                <a:sym typeface="+mn-ea"/>
              </a:rPr>
              <a:t>单笔新增，收款人对应收款行名称，可以用不同关键字进行</a:t>
            </a:r>
            <a:r>
              <a:rPr lang="zh-CN" altLang="en-US" sz="2400" dirty="0">
                <a:sym typeface="+mn-ea"/>
              </a:rPr>
              <a:t>查询。</a:t>
            </a:r>
            <a:endParaRPr lang="zh-CN" altLang="en-US" sz="2400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82510" y="4390390"/>
            <a:ext cx="4658995" cy="18484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710170" y="2849245"/>
            <a:ext cx="3985260" cy="1476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通过文件导入的方式，注意：需要把收款行行号和收款行名对应正确。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85" y="2564765"/>
            <a:ext cx="6398260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/>
          <p:cNvSpPr/>
          <p:nvPr/>
        </p:nvSpPr>
        <p:spPr>
          <a:xfrm>
            <a:off x="490383" y="230623"/>
            <a:ext cx="752187" cy="445296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三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1527870" y="230623"/>
            <a:ext cx="7704856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业务场景</a:t>
            </a:r>
            <a:endParaRPr lang="zh-CN" sz="2800" b="1" spc="6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1044624" y="620688"/>
            <a:ext cx="576064" cy="2448272"/>
            <a:chOff x="-1044624" y="620688"/>
            <a:chExt cx="576064" cy="2448272"/>
          </a:xfrm>
        </p:grpSpPr>
        <p:sp>
          <p:nvSpPr>
            <p:cNvPr id="19" name="矩形 18"/>
            <p:cNvSpPr/>
            <p:nvPr/>
          </p:nvSpPr>
          <p:spPr>
            <a:xfrm>
              <a:off x="-1044624" y="620688"/>
              <a:ext cx="576064" cy="504056"/>
            </a:xfrm>
            <a:prstGeom prst="rect">
              <a:avLst/>
            </a:prstGeom>
            <a:solidFill>
              <a:srgbClr val="D74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-1044624" y="1268760"/>
              <a:ext cx="576064" cy="504056"/>
            </a:xfrm>
            <a:prstGeom prst="rect">
              <a:avLst/>
            </a:prstGeom>
            <a:solidFill>
              <a:srgbClr val="890E0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-1044624" y="1916832"/>
              <a:ext cx="576064" cy="504056"/>
            </a:xfrm>
            <a:prstGeom prst="rect">
              <a:avLst/>
            </a:prstGeom>
            <a:solidFill>
              <a:srgbClr val="AFAB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044624" y="2564904"/>
              <a:ext cx="576064" cy="504056"/>
            </a:xfrm>
            <a:prstGeom prst="rect">
              <a:avLst/>
            </a:prstGeom>
            <a:solidFill>
              <a:srgbClr val="3A06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73125" y="1005205"/>
            <a:ext cx="69386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Ukey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设置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1201" y="1038654"/>
            <a:ext cx="372660" cy="3726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4809" y="1238470"/>
            <a:ext cx="248440" cy="248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10870" y="1663065"/>
            <a:ext cx="110293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lnSpc>
                <a:spcPct val="150000"/>
              </a:lnSpc>
              <a:defRPr sz="20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zh-CN" altLang="en-US" sz="2400" dirty="0">
                <a:sym typeface="+mn-ea"/>
              </a:rPr>
              <a:t>登录结算系统需要使用</a:t>
            </a:r>
            <a:r>
              <a:rPr lang="en-US" altLang="zh-CN" sz="2400" dirty="0">
                <a:sym typeface="+mn-ea"/>
              </a:rPr>
              <a:t>Ukey</a:t>
            </a:r>
            <a:r>
              <a:rPr lang="zh-CN" altLang="en-US" sz="2400" dirty="0">
                <a:sym typeface="+mn-ea"/>
              </a:rPr>
              <a:t>。</a:t>
            </a:r>
            <a:endParaRPr lang="en-US" sz="2400" dirty="0">
              <a:sym typeface="+mn-ea"/>
            </a:endParaRPr>
          </a:p>
          <a:p>
            <a:r>
              <a:rPr lang="en-US" sz="2400" dirty="0">
                <a:sym typeface="+mn-ea"/>
              </a:rPr>
              <a:t>1</a:t>
            </a:r>
            <a:r>
              <a:rPr lang="zh-CN" altLang="en-US" sz="2400" dirty="0">
                <a:sym typeface="+mn-ea"/>
              </a:rPr>
              <a:t>、需要下载并安装NetSignCNG v3.0.8.0.exe</a:t>
            </a:r>
            <a:r>
              <a:rPr lang="zh-CN" altLang="en-US" sz="2400" dirty="0">
                <a:sym typeface="+mn-ea"/>
              </a:rPr>
              <a:t>插件。</a:t>
            </a:r>
            <a:endParaRPr lang="zh-CN" altLang="en-US" sz="2400" dirty="0">
              <a:sym typeface="+mn-ea"/>
            </a:endParaRPr>
          </a:p>
          <a:p>
            <a:r>
              <a:rPr lang="en-US" altLang="zh-CN" sz="2400" dirty="0">
                <a:sym typeface="+mn-ea"/>
              </a:rPr>
              <a:t>2</a:t>
            </a:r>
            <a:r>
              <a:rPr lang="zh-CN" altLang="en-US" sz="2400" dirty="0">
                <a:sym typeface="+mn-ea"/>
              </a:rPr>
              <a:t>、需要安装</a:t>
            </a:r>
            <a:r>
              <a:rPr lang="en-US" altLang="zh-CN" sz="2400" dirty="0">
                <a:sym typeface="+mn-ea"/>
              </a:rPr>
              <a:t>Ukey</a:t>
            </a:r>
            <a:r>
              <a:rPr lang="zh-CN" altLang="en-US" sz="2400" dirty="0">
                <a:sym typeface="+mn-ea"/>
              </a:rPr>
              <a:t>中的</a:t>
            </a:r>
            <a:r>
              <a:rPr lang="en-US" altLang="zh-CN" sz="2400" dirty="0">
                <a:sym typeface="+mn-ea"/>
              </a:rPr>
              <a:t>Ukey</a:t>
            </a:r>
            <a:r>
              <a:rPr lang="zh-CN" altLang="en-US" sz="2400" dirty="0">
                <a:sym typeface="+mn-ea"/>
              </a:rPr>
              <a:t>用户管理工具（插入</a:t>
            </a:r>
            <a:r>
              <a:rPr lang="en-US" altLang="zh-CN" sz="2400" dirty="0">
                <a:sym typeface="+mn-ea"/>
              </a:rPr>
              <a:t>Ukey</a:t>
            </a:r>
            <a:r>
              <a:rPr lang="zh-CN" altLang="en-US" sz="2400" dirty="0">
                <a:sym typeface="+mn-ea"/>
              </a:rPr>
              <a:t>后可</a:t>
            </a:r>
            <a:r>
              <a:rPr lang="zh-CN" altLang="en-US" sz="2400" dirty="0">
                <a:sym typeface="+mn-ea"/>
              </a:rPr>
              <a:t>安装）。</a:t>
            </a:r>
            <a:endParaRPr lang="zh-CN" altLang="en-US" sz="2400" dirty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990" y="3488055"/>
            <a:ext cx="1397000" cy="1511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715" y="3768725"/>
            <a:ext cx="882650" cy="825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420" y="3584575"/>
            <a:ext cx="2768600" cy="28194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028180" y="3488055"/>
            <a:ext cx="4612005" cy="2399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Ukey</a:t>
            </a:r>
            <a:r>
              <a:rPr lang="zh-CN" altLang="en-US" sz="20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和系统用户绑定，一把</a:t>
            </a:r>
            <a:r>
              <a:rPr lang="en-US" altLang="zh-CN" sz="20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U</a:t>
            </a:r>
            <a:r>
              <a:rPr lang="zh-CN" altLang="en-US" sz="20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Key可操作多个单位的资金业务。</a:t>
            </a:r>
            <a:endParaRPr lang="zh-CN" altLang="en-US" sz="2000" b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注意：如果一台电脑插着多个</a:t>
            </a:r>
            <a:r>
              <a:rPr lang="en-US" altLang="zh-CN" sz="20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U</a:t>
            </a:r>
            <a:r>
              <a:rPr lang="zh-CN" altLang="en-US" sz="20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Key，需要选证书，只插着</a:t>
            </a:r>
            <a:r>
              <a:rPr lang="en-US" altLang="zh-CN" sz="20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</a:t>
            </a:r>
            <a:r>
              <a:rPr lang="zh-CN" altLang="en-US" sz="20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把</a:t>
            </a:r>
            <a:r>
              <a:rPr lang="en-US" altLang="zh-CN" sz="20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U</a:t>
            </a:r>
            <a:r>
              <a:rPr lang="zh-CN" altLang="en-US" sz="20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Key不用选证书，两者均需输</a:t>
            </a:r>
            <a:r>
              <a:rPr lang="en-US" altLang="zh-CN" sz="20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pin</a:t>
            </a:r>
            <a:r>
              <a:rPr lang="zh-CN" altLang="en-US" sz="20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码。</a:t>
            </a:r>
            <a:endParaRPr lang="zh-CN" altLang="en-US" sz="2000" b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-1952"/>
            <a:ext cx="3071664" cy="6859952"/>
            <a:chOff x="0" y="-1952"/>
            <a:chExt cx="3071664" cy="6859952"/>
          </a:xfrm>
        </p:grpSpPr>
        <p:sp>
          <p:nvSpPr>
            <p:cNvPr id="18" name="矩形 17"/>
            <p:cNvSpPr/>
            <p:nvPr/>
          </p:nvSpPr>
          <p:spPr>
            <a:xfrm>
              <a:off x="0" y="-1949"/>
              <a:ext cx="1260396" cy="685994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sp>
          <p:nvSpPr>
            <p:cNvPr id="19" name="等腰三角形 18"/>
            <p:cNvSpPr/>
            <p:nvPr/>
          </p:nvSpPr>
          <p:spPr>
            <a:xfrm rot="5400000">
              <a:off x="-1268207" y="2518127"/>
              <a:ext cx="6859949" cy="1819792"/>
            </a:xfrm>
            <a:prstGeom prst="triangl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cs typeface="+mn-ea"/>
                <a:sym typeface="+mn-lt"/>
              </a:endParaRPr>
            </a:p>
          </p:txBody>
        </p:sp>
      </p:grpSp>
      <p:cxnSp>
        <p:nvCxnSpPr>
          <p:cNvPr id="20" name="直接连接符 19"/>
          <p:cNvCxnSpPr/>
          <p:nvPr/>
        </p:nvCxnSpPr>
        <p:spPr>
          <a:xfrm>
            <a:off x="1260396" y="-13986"/>
            <a:ext cx="1811268" cy="344201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1251872" y="3428025"/>
            <a:ext cx="1819792" cy="342997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95400" y="3075057"/>
            <a:ext cx="1362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目 录</a:t>
            </a:r>
            <a:endParaRPr lang="zh-CN" altLang="en-US" sz="4000" b="1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125470" y="1335405"/>
            <a:ext cx="8882380" cy="535940"/>
            <a:chOff x="4378815" y="1412776"/>
            <a:chExt cx="7451377" cy="536245"/>
          </a:xfrm>
        </p:grpSpPr>
        <p:sp>
          <p:nvSpPr>
            <p:cNvPr id="16" name="平行四边形 15"/>
            <p:cNvSpPr/>
            <p:nvPr/>
          </p:nvSpPr>
          <p:spPr>
            <a:xfrm>
              <a:off x="4378815" y="1503725"/>
              <a:ext cx="752187" cy="445296"/>
            </a:xfrm>
            <a:prstGeom prst="parallelogram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2000" dirty="0">
                  <a:cs typeface="+mn-ea"/>
                  <a:sym typeface="+mn-lt"/>
                </a:rPr>
                <a:t>一</a:t>
              </a:r>
              <a:endParaRPr lang="zh-CN" altLang="en-US" sz="2000" dirty="0">
                <a:cs typeface="+mn-ea"/>
                <a:sym typeface="+mn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663951" y="1412776"/>
              <a:ext cx="6166241" cy="47815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lvl="0" algn="l">
                <a:lnSpc>
                  <a:spcPct val="90000"/>
                </a:lnSpc>
                <a:spcBef>
                  <a:spcPts val="1000"/>
                </a:spcBef>
                <a:buClrTx/>
                <a:buSzTx/>
                <a:buFontTx/>
              </a:pPr>
              <a:r>
                <a:rPr lang="zh-CN" sz="2800" b="1" spc="6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用户登录</a:t>
              </a:r>
              <a:endParaRPr lang="zh-CN" alt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5711468" y="1897890"/>
              <a:ext cx="345638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/>
          <p:cNvGrpSpPr/>
          <p:nvPr/>
        </p:nvGrpSpPr>
        <p:grpSpPr>
          <a:xfrm>
            <a:off x="3084989" y="2519607"/>
            <a:ext cx="7637115" cy="536245"/>
            <a:chOff x="4378815" y="1412776"/>
            <a:chExt cx="6292565" cy="536245"/>
          </a:xfrm>
        </p:grpSpPr>
        <p:sp>
          <p:nvSpPr>
            <p:cNvPr id="35" name="平行四边形 34"/>
            <p:cNvSpPr/>
            <p:nvPr/>
          </p:nvSpPr>
          <p:spPr>
            <a:xfrm>
              <a:off x="4378815" y="1503725"/>
              <a:ext cx="752187" cy="445296"/>
            </a:xfrm>
            <a:prstGeom prst="parallelogram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2000" dirty="0">
                  <a:cs typeface="+mn-ea"/>
                  <a:sym typeface="+mn-lt"/>
                </a:rPr>
                <a:t>二</a:t>
              </a:r>
              <a:endParaRPr lang="zh-CN" altLang="en-US" sz="2000" dirty="0">
                <a:cs typeface="+mn-ea"/>
                <a:sym typeface="+mn-lt"/>
              </a:endParaRPr>
            </a:p>
          </p:txBody>
        </p:sp>
        <p:sp>
          <p:nvSpPr>
            <p:cNvPr id="36" name="TextBox 22"/>
            <p:cNvSpPr txBox="1"/>
            <p:nvPr/>
          </p:nvSpPr>
          <p:spPr>
            <a:xfrm>
              <a:off x="5663952" y="1412776"/>
              <a:ext cx="5007428" cy="47815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lvl="0" algn="l">
                <a:lnSpc>
                  <a:spcPct val="90000"/>
                </a:lnSpc>
                <a:spcBef>
                  <a:spcPts val="1000"/>
                </a:spcBef>
                <a:buClrTx/>
                <a:buSzTx/>
                <a:buFontTx/>
              </a:pPr>
              <a:r>
                <a:rPr lang="zh-CN" sz="2800" b="1" spc="6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资金</a:t>
              </a:r>
              <a:r>
                <a:rPr lang="zh-CN" sz="2800" b="1" spc="6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结算业务</a:t>
              </a:r>
              <a:endParaRPr lang="zh-CN" sz="2800" b="1" spc="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5711468" y="1897890"/>
              <a:ext cx="345638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/>
          <p:cNvGrpSpPr/>
          <p:nvPr/>
        </p:nvGrpSpPr>
        <p:grpSpPr>
          <a:xfrm>
            <a:off x="-1044624" y="620688"/>
            <a:ext cx="576064" cy="2448272"/>
            <a:chOff x="-1044624" y="620688"/>
            <a:chExt cx="576064" cy="2448272"/>
          </a:xfrm>
        </p:grpSpPr>
        <p:sp>
          <p:nvSpPr>
            <p:cNvPr id="29" name="矩形 28"/>
            <p:cNvSpPr/>
            <p:nvPr/>
          </p:nvSpPr>
          <p:spPr>
            <a:xfrm>
              <a:off x="-1044624" y="620688"/>
              <a:ext cx="576064" cy="504056"/>
            </a:xfrm>
            <a:prstGeom prst="rect">
              <a:avLst/>
            </a:prstGeom>
            <a:solidFill>
              <a:srgbClr val="D74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-1044624" y="1268760"/>
              <a:ext cx="576064" cy="504056"/>
            </a:xfrm>
            <a:prstGeom prst="rect">
              <a:avLst/>
            </a:prstGeom>
            <a:solidFill>
              <a:srgbClr val="890E0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-1044624" y="1916832"/>
              <a:ext cx="576064" cy="504056"/>
            </a:xfrm>
            <a:prstGeom prst="rect">
              <a:avLst/>
            </a:prstGeom>
            <a:solidFill>
              <a:srgbClr val="AFAB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-1044624" y="2564904"/>
              <a:ext cx="576064" cy="504056"/>
            </a:xfrm>
            <a:prstGeom prst="rect">
              <a:avLst/>
            </a:prstGeom>
            <a:solidFill>
              <a:srgbClr val="3A06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051334" y="3799767"/>
            <a:ext cx="7637115" cy="536245"/>
            <a:chOff x="4378815" y="1412776"/>
            <a:chExt cx="6292565" cy="536245"/>
          </a:xfrm>
        </p:grpSpPr>
        <p:sp>
          <p:nvSpPr>
            <p:cNvPr id="6" name="平行四边形 5"/>
            <p:cNvSpPr/>
            <p:nvPr/>
          </p:nvSpPr>
          <p:spPr>
            <a:xfrm>
              <a:off x="4378815" y="1503725"/>
              <a:ext cx="752187" cy="445296"/>
            </a:xfrm>
            <a:prstGeom prst="parallelogram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zh-CN" altLang="en-US" sz="2000" dirty="0">
                  <a:cs typeface="+mn-ea"/>
                  <a:sym typeface="+mn-lt"/>
                </a:rPr>
                <a:t>三</a:t>
              </a:r>
              <a:endParaRPr lang="zh-CN" altLang="en-US" sz="2000" dirty="0">
                <a:cs typeface="+mn-ea"/>
                <a:sym typeface="+mn-lt"/>
              </a:endParaRPr>
            </a:p>
          </p:txBody>
        </p:sp>
        <p:sp>
          <p:nvSpPr>
            <p:cNvPr id="7" name="TextBox 22"/>
            <p:cNvSpPr txBox="1"/>
            <p:nvPr/>
          </p:nvSpPr>
          <p:spPr>
            <a:xfrm>
              <a:off x="5663952" y="1412776"/>
              <a:ext cx="5007428" cy="47815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lvl="0" algn="l">
                <a:lnSpc>
                  <a:spcPct val="90000"/>
                </a:lnSpc>
                <a:spcBef>
                  <a:spcPts val="1000"/>
                </a:spcBef>
                <a:buClrTx/>
                <a:buSzTx/>
                <a:buFontTx/>
              </a:pPr>
              <a:r>
                <a:rPr lang="zh-CN" sz="2800" b="1" spc="6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基础设置</a:t>
              </a:r>
              <a:endParaRPr lang="zh-CN" alt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5711468" y="1897890"/>
              <a:ext cx="345638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3044349" y="5051352"/>
            <a:ext cx="7637115" cy="536245"/>
            <a:chOff x="4378815" y="1412776"/>
            <a:chExt cx="6292565" cy="536245"/>
          </a:xfrm>
        </p:grpSpPr>
        <p:sp>
          <p:nvSpPr>
            <p:cNvPr id="10" name="平行四边形 9"/>
            <p:cNvSpPr/>
            <p:nvPr/>
          </p:nvSpPr>
          <p:spPr>
            <a:xfrm>
              <a:off x="4378815" y="1503725"/>
              <a:ext cx="752187" cy="445296"/>
            </a:xfrm>
            <a:prstGeom prst="parallelogram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zh-CN" altLang="en-US" sz="2000" dirty="0">
                  <a:cs typeface="+mn-ea"/>
                  <a:sym typeface="+mn-lt"/>
                </a:rPr>
                <a:t>四</a:t>
              </a:r>
              <a:endParaRPr lang="zh-CN" altLang="en-US" sz="2000" dirty="0">
                <a:cs typeface="+mn-ea"/>
                <a:sym typeface="+mn-lt"/>
              </a:endParaRPr>
            </a:p>
          </p:txBody>
        </p:sp>
        <p:sp>
          <p:nvSpPr>
            <p:cNvPr id="12" name="TextBox 22"/>
            <p:cNvSpPr txBox="1"/>
            <p:nvPr/>
          </p:nvSpPr>
          <p:spPr>
            <a:xfrm>
              <a:off x="5663952" y="1412776"/>
              <a:ext cx="5007428" cy="47815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lvl="0" algn="l">
                <a:lnSpc>
                  <a:spcPct val="90000"/>
                </a:lnSpc>
                <a:spcBef>
                  <a:spcPts val="1000"/>
                </a:spcBef>
                <a:buClrTx/>
                <a:buSzTx/>
                <a:buFontTx/>
              </a:pPr>
              <a:r>
                <a:rPr lang="zh-CN" altLang="zh-CN" sz="2800" b="1" spc="600" dirty="0">
                  <a:solidFill>
                    <a:srgbClr val="C00000"/>
                  </a:solidFill>
                  <a:latin typeface="+mn-lt"/>
                  <a:ea typeface="+mn-ea"/>
                  <a:cs typeface="+mn-ea"/>
                  <a:sym typeface="+mn-lt"/>
                </a:rPr>
                <a:t>岗位流程配置</a:t>
              </a:r>
              <a:endParaRPr lang="zh-CN" alt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5711468" y="1897890"/>
              <a:ext cx="345638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/>
          <p:cNvSpPr/>
          <p:nvPr/>
        </p:nvSpPr>
        <p:spPr>
          <a:xfrm>
            <a:off x="490383" y="230623"/>
            <a:ext cx="752187" cy="445296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四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1527870" y="230623"/>
            <a:ext cx="7704856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岗位流程配置</a:t>
            </a:r>
            <a:endParaRPr lang="zh-CN" sz="2800" b="1" spc="6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1044624" y="620688"/>
            <a:ext cx="576064" cy="2448272"/>
            <a:chOff x="-1044624" y="620688"/>
            <a:chExt cx="576064" cy="2448272"/>
          </a:xfrm>
        </p:grpSpPr>
        <p:sp>
          <p:nvSpPr>
            <p:cNvPr id="19" name="矩形 18"/>
            <p:cNvSpPr/>
            <p:nvPr/>
          </p:nvSpPr>
          <p:spPr>
            <a:xfrm>
              <a:off x="-1044624" y="620688"/>
              <a:ext cx="576064" cy="504056"/>
            </a:xfrm>
            <a:prstGeom prst="rect">
              <a:avLst/>
            </a:prstGeom>
            <a:solidFill>
              <a:srgbClr val="D74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-1044624" y="1268760"/>
              <a:ext cx="576064" cy="504056"/>
            </a:xfrm>
            <a:prstGeom prst="rect">
              <a:avLst/>
            </a:prstGeom>
            <a:solidFill>
              <a:srgbClr val="890E0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-1044624" y="1916832"/>
              <a:ext cx="576064" cy="504056"/>
            </a:xfrm>
            <a:prstGeom prst="rect">
              <a:avLst/>
            </a:prstGeom>
            <a:solidFill>
              <a:srgbClr val="AFAB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044624" y="2564904"/>
              <a:ext cx="576064" cy="504056"/>
            </a:xfrm>
            <a:prstGeom prst="rect">
              <a:avLst/>
            </a:prstGeom>
            <a:solidFill>
              <a:srgbClr val="3A06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73125" y="1005205"/>
            <a:ext cx="4262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岗位流程配置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1201" y="1038654"/>
            <a:ext cx="372660" cy="3726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4809" y="1238470"/>
            <a:ext cx="248440" cy="248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71475" y="1544320"/>
            <a:ext cx="1103312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lnSpc>
                <a:spcPct val="150000"/>
              </a:lnSpc>
              <a:defRPr sz="20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pPr indent="457200"/>
            <a:r>
              <a:rPr lang="zh-CN" altLang="en-US" sz="2200" dirty="0">
                <a:sym typeface="+mn-ea"/>
              </a:rPr>
              <a:t>岗位流程配置是系统管理员根据各单位各业务不同审批流程，通过选择岗位进行个性化配置，形成对应的系统流转流程。</a:t>
            </a:r>
            <a:endParaRPr lang="zh-CN" altLang="en-US" sz="2200" dirty="0"/>
          </a:p>
        </p:txBody>
      </p:sp>
      <p:sp>
        <p:nvSpPr>
          <p:cNvPr id="100" name="文本框 99"/>
          <p:cNvSpPr txBox="1"/>
          <p:nvPr/>
        </p:nvSpPr>
        <p:spPr>
          <a:xfrm>
            <a:off x="8048625" y="3524250"/>
            <a:ext cx="3907790" cy="1938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选择岗位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配置流程页面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配置分级授权规则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保存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并发布流程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8340" y="2978150"/>
            <a:ext cx="7247890" cy="2976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/>
          <p:cNvSpPr/>
          <p:nvPr/>
        </p:nvSpPr>
        <p:spPr>
          <a:xfrm>
            <a:off x="490383" y="230623"/>
            <a:ext cx="752187" cy="445296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四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1527870" y="230623"/>
            <a:ext cx="7704856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岗位流程配置</a:t>
            </a:r>
            <a:endParaRPr lang="zh-CN" sz="2800" b="1" spc="6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1044624" y="620688"/>
            <a:ext cx="576064" cy="2448272"/>
            <a:chOff x="-1044624" y="620688"/>
            <a:chExt cx="576064" cy="2448272"/>
          </a:xfrm>
        </p:grpSpPr>
        <p:sp>
          <p:nvSpPr>
            <p:cNvPr id="19" name="矩形 18"/>
            <p:cNvSpPr/>
            <p:nvPr/>
          </p:nvSpPr>
          <p:spPr>
            <a:xfrm>
              <a:off x="-1044624" y="620688"/>
              <a:ext cx="576064" cy="504056"/>
            </a:xfrm>
            <a:prstGeom prst="rect">
              <a:avLst/>
            </a:prstGeom>
            <a:solidFill>
              <a:srgbClr val="D74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-1044624" y="1268760"/>
              <a:ext cx="576064" cy="504056"/>
            </a:xfrm>
            <a:prstGeom prst="rect">
              <a:avLst/>
            </a:prstGeom>
            <a:solidFill>
              <a:srgbClr val="890E0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-1044624" y="1916832"/>
              <a:ext cx="576064" cy="504056"/>
            </a:xfrm>
            <a:prstGeom prst="rect">
              <a:avLst/>
            </a:prstGeom>
            <a:solidFill>
              <a:srgbClr val="AFAB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044624" y="2564904"/>
              <a:ext cx="576064" cy="504056"/>
            </a:xfrm>
            <a:prstGeom prst="rect">
              <a:avLst/>
            </a:prstGeom>
            <a:solidFill>
              <a:srgbClr val="3A06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73125" y="1005205"/>
            <a:ext cx="4262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岗位流程配置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选择岗位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1201" y="1038654"/>
            <a:ext cx="372660" cy="3726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4809" y="1238470"/>
            <a:ext cx="248440" cy="248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71475" y="1544320"/>
            <a:ext cx="1147508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lnSpc>
                <a:spcPct val="150000"/>
              </a:lnSpc>
              <a:defRPr sz="20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pPr indent="457200"/>
            <a:r>
              <a:rPr lang="zh-CN" altLang="en-US" sz="2200" dirty="0"/>
              <a:t>在页面左侧机构树选中单位或部门，在右侧流程根目录中选择需要配置的业务流程，例如选择：</a:t>
            </a:r>
            <a:r>
              <a:rPr lang="en-US" altLang="zh-CN" sz="2200" dirty="0"/>
              <a:t>“</a:t>
            </a:r>
            <a:r>
              <a:rPr lang="zh-CN" altLang="en-US" sz="2200" dirty="0"/>
              <a:t>付款申请</a:t>
            </a:r>
            <a:r>
              <a:rPr lang="en-US" altLang="zh-CN" sz="2200" dirty="0"/>
              <a:t>”</a:t>
            </a:r>
            <a:r>
              <a:rPr lang="zh-CN" altLang="en-US" sz="2200" dirty="0"/>
              <a:t>业务流程，点击【选择岗位】按钮。</a:t>
            </a:r>
            <a:endParaRPr lang="zh-CN" altLang="en-US" sz="2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5995" y="2774315"/>
            <a:ext cx="10239375" cy="3674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/>
          <p:cNvSpPr/>
          <p:nvPr/>
        </p:nvSpPr>
        <p:spPr>
          <a:xfrm>
            <a:off x="490383" y="230623"/>
            <a:ext cx="752187" cy="445296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四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1527870" y="230623"/>
            <a:ext cx="7704856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岗位流程配置</a:t>
            </a:r>
            <a:endParaRPr lang="zh-CN" sz="2800" b="1" spc="6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1044624" y="620688"/>
            <a:ext cx="576064" cy="2448272"/>
            <a:chOff x="-1044624" y="620688"/>
            <a:chExt cx="576064" cy="2448272"/>
          </a:xfrm>
        </p:grpSpPr>
        <p:sp>
          <p:nvSpPr>
            <p:cNvPr id="19" name="矩形 18"/>
            <p:cNvSpPr/>
            <p:nvPr/>
          </p:nvSpPr>
          <p:spPr>
            <a:xfrm>
              <a:off x="-1044624" y="620688"/>
              <a:ext cx="576064" cy="504056"/>
            </a:xfrm>
            <a:prstGeom prst="rect">
              <a:avLst/>
            </a:prstGeom>
            <a:solidFill>
              <a:srgbClr val="D74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-1044624" y="1268760"/>
              <a:ext cx="576064" cy="504056"/>
            </a:xfrm>
            <a:prstGeom prst="rect">
              <a:avLst/>
            </a:prstGeom>
            <a:solidFill>
              <a:srgbClr val="890E0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-1044624" y="1916832"/>
              <a:ext cx="576064" cy="504056"/>
            </a:xfrm>
            <a:prstGeom prst="rect">
              <a:avLst/>
            </a:prstGeom>
            <a:solidFill>
              <a:srgbClr val="AFAB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044624" y="2564904"/>
              <a:ext cx="576064" cy="504056"/>
            </a:xfrm>
            <a:prstGeom prst="rect">
              <a:avLst/>
            </a:prstGeom>
            <a:solidFill>
              <a:srgbClr val="3A06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73125" y="1005205"/>
            <a:ext cx="4262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岗位流程配置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选择岗位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1201" y="1038654"/>
            <a:ext cx="372660" cy="3726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4809" y="1238470"/>
            <a:ext cx="248440" cy="248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42240" y="1503045"/>
            <a:ext cx="1157097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lnSpc>
                <a:spcPct val="150000"/>
              </a:lnSpc>
              <a:defRPr sz="20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pPr indent="457200"/>
            <a:r>
              <a:rPr lang="zh-CN" altLang="en-US" sz="1800" dirty="0"/>
              <a:t>进入【岗位流程配置</a:t>
            </a:r>
            <a:r>
              <a:rPr lang="en-US" altLang="zh-CN" sz="1800" dirty="0"/>
              <a:t>-</a:t>
            </a:r>
            <a:r>
              <a:rPr lang="zh-CN" altLang="en-US" sz="1800" dirty="0"/>
              <a:t>设定审批人员】页面，在左侧机构树中选中要配置流程的单位内的相关部门，此时“全部数据”区域会显示该</a:t>
            </a:r>
            <a:r>
              <a:rPr lang="zh-CN" altLang="en-US" sz="1800" dirty="0"/>
              <a:t>部门下的岗位信息，依次勾选流程的起始岗位、审批岗位（需按照流程的审批顺序依次选择岗位，例如：第一个选中的岗位为付款申请的发起人，第二个选中的岗位为付款申请的审核人，以此类推）后，在“已选数据”区域会显示出来。点击【确定】按钮。</a:t>
            </a:r>
            <a:endParaRPr lang="zh-CN" altLang="en-US"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3125" y="3351530"/>
            <a:ext cx="10502900" cy="2654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/>
          <p:cNvSpPr/>
          <p:nvPr/>
        </p:nvSpPr>
        <p:spPr>
          <a:xfrm>
            <a:off x="490383" y="230623"/>
            <a:ext cx="752187" cy="445296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四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1527870" y="230623"/>
            <a:ext cx="7704856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岗位流程</a:t>
            </a:r>
            <a:r>
              <a:rPr 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配置</a:t>
            </a:r>
            <a:endParaRPr lang="zh-CN" sz="2800" b="1" spc="6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1044624" y="620688"/>
            <a:ext cx="576064" cy="2448272"/>
            <a:chOff x="-1044624" y="620688"/>
            <a:chExt cx="576064" cy="2448272"/>
          </a:xfrm>
        </p:grpSpPr>
        <p:sp>
          <p:nvSpPr>
            <p:cNvPr id="19" name="矩形 18"/>
            <p:cNvSpPr/>
            <p:nvPr/>
          </p:nvSpPr>
          <p:spPr>
            <a:xfrm>
              <a:off x="-1044624" y="620688"/>
              <a:ext cx="576064" cy="504056"/>
            </a:xfrm>
            <a:prstGeom prst="rect">
              <a:avLst/>
            </a:prstGeom>
            <a:solidFill>
              <a:srgbClr val="D74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-1044624" y="1268760"/>
              <a:ext cx="576064" cy="504056"/>
            </a:xfrm>
            <a:prstGeom prst="rect">
              <a:avLst/>
            </a:prstGeom>
            <a:solidFill>
              <a:srgbClr val="890E0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-1044624" y="1916832"/>
              <a:ext cx="576064" cy="504056"/>
            </a:xfrm>
            <a:prstGeom prst="rect">
              <a:avLst/>
            </a:prstGeom>
            <a:solidFill>
              <a:srgbClr val="AFAB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044624" y="2564904"/>
              <a:ext cx="576064" cy="504056"/>
            </a:xfrm>
            <a:prstGeom prst="rect">
              <a:avLst/>
            </a:prstGeom>
            <a:solidFill>
              <a:srgbClr val="3A06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73125" y="1005205"/>
            <a:ext cx="61106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岗位流程配置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配置页面及节点顺序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1201" y="1038654"/>
            <a:ext cx="372660" cy="3726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4809" y="1238470"/>
            <a:ext cx="248440" cy="248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7790" y="1544320"/>
            <a:ext cx="1194244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lnSpc>
                <a:spcPct val="150000"/>
              </a:lnSpc>
              <a:defRPr sz="20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pPr indent="457200"/>
            <a:r>
              <a:rPr lang="zh-CN" altLang="en-US" sz="1800" dirty="0"/>
              <a:t>返回【岗位流程配置】页面，在</a:t>
            </a:r>
            <a:r>
              <a:rPr lang="en-US" altLang="zh-CN" sz="1800" dirty="0"/>
              <a:t>“</a:t>
            </a:r>
            <a:r>
              <a:rPr lang="zh-CN" altLang="en-US" sz="1800" dirty="0"/>
              <a:t>结果列表</a:t>
            </a:r>
            <a:r>
              <a:rPr lang="en-US" altLang="zh-CN" sz="1800" dirty="0"/>
              <a:t>-</a:t>
            </a:r>
            <a:r>
              <a:rPr lang="zh-CN" altLang="en-US" sz="1800" dirty="0"/>
              <a:t>审批页面</a:t>
            </a:r>
            <a:r>
              <a:rPr lang="en-US" altLang="zh-CN" sz="1800" dirty="0"/>
              <a:t>“</a:t>
            </a:r>
            <a:r>
              <a:rPr lang="zh-CN" altLang="en-US" sz="1800" dirty="0"/>
              <a:t>区域，例如：付款申请发起岗的“审批页面”字段设置为“付款申请经办人页面”，付款申请审批岗的“审批页面”字段设置为“付款申请审批页面”。“结果列表”区域中的“序号”代表该流程的流转顺序，如发现与实际业务流程不符，可使用操作区域的“上移”、“下移”按钮进行顺序调整。</a:t>
            </a:r>
            <a:endParaRPr lang="zh-CN" altLang="en-US" sz="1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8870" y="2992755"/>
            <a:ext cx="9784715" cy="3662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/>
          <p:cNvSpPr/>
          <p:nvPr/>
        </p:nvSpPr>
        <p:spPr>
          <a:xfrm>
            <a:off x="490383" y="230623"/>
            <a:ext cx="752187" cy="445296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四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1527870" y="230623"/>
            <a:ext cx="7704856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岗位流程配置</a:t>
            </a:r>
            <a:endParaRPr lang="zh-CN" sz="2800" b="1" spc="6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1044624" y="620688"/>
            <a:ext cx="576064" cy="2448272"/>
            <a:chOff x="-1044624" y="620688"/>
            <a:chExt cx="576064" cy="2448272"/>
          </a:xfrm>
        </p:grpSpPr>
        <p:sp>
          <p:nvSpPr>
            <p:cNvPr id="19" name="矩形 18"/>
            <p:cNvSpPr/>
            <p:nvPr/>
          </p:nvSpPr>
          <p:spPr>
            <a:xfrm>
              <a:off x="-1044624" y="620688"/>
              <a:ext cx="576064" cy="504056"/>
            </a:xfrm>
            <a:prstGeom prst="rect">
              <a:avLst/>
            </a:prstGeom>
            <a:solidFill>
              <a:srgbClr val="D74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-1044624" y="1268760"/>
              <a:ext cx="576064" cy="504056"/>
            </a:xfrm>
            <a:prstGeom prst="rect">
              <a:avLst/>
            </a:prstGeom>
            <a:solidFill>
              <a:srgbClr val="890E0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-1044624" y="1916832"/>
              <a:ext cx="576064" cy="504056"/>
            </a:xfrm>
            <a:prstGeom prst="rect">
              <a:avLst/>
            </a:prstGeom>
            <a:solidFill>
              <a:srgbClr val="AFAB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044624" y="2564904"/>
              <a:ext cx="576064" cy="504056"/>
            </a:xfrm>
            <a:prstGeom prst="rect">
              <a:avLst/>
            </a:prstGeom>
            <a:solidFill>
              <a:srgbClr val="3A06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73125" y="1005205"/>
            <a:ext cx="5912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岗位流程配置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配置授权规则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1201" y="1038654"/>
            <a:ext cx="372660" cy="3726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4809" y="1238470"/>
            <a:ext cx="248440" cy="248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11084" y="1544538"/>
            <a:ext cx="10793834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lnSpc>
                <a:spcPct val="150000"/>
              </a:lnSpc>
              <a:defRPr sz="20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pPr indent="457200"/>
            <a:r>
              <a:rPr lang="zh-CN" altLang="en-US" sz="1800" dirty="0"/>
              <a:t>在</a:t>
            </a:r>
            <a:r>
              <a:rPr lang="en-US" altLang="zh-CN" sz="1800" dirty="0"/>
              <a:t>“</a:t>
            </a:r>
            <a:r>
              <a:rPr lang="zh-CN" altLang="en-US" sz="1800" dirty="0"/>
              <a:t>基础设置</a:t>
            </a:r>
            <a:r>
              <a:rPr lang="en-US" altLang="zh-CN" sz="1800" dirty="0"/>
              <a:t>-</a:t>
            </a:r>
            <a:r>
              <a:rPr lang="zh-CN" altLang="en-US" sz="1800" dirty="0"/>
              <a:t>付款预警设置</a:t>
            </a:r>
            <a:r>
              <a:rPr lang="en-US" altLang="zh-CN" sz="1800" dirty="0"/>
              <a:t>”</a:t>
            </a:r>
            <a:r>
              <a:rPr lang="zh-CN" altLang="en-US" sz="1800" dirty="0"/>
              <a:t>功能中，敏感信息的</a:t>
            </a:r>
            <a:r>
              <a:rPr lang="en-US" altLang="zh-CN" sz="1800" dirty="0"/>
              <a:t>“</a:t>
            </a:r>
            <a:r>
              <a:rPr lang="zh-CN" altLang="en-US" sz="1800" dirty="0"/>
              <a:t>处理方式</a:t>
            </a:r>
            <a:r>
              <a:rPr lang="en-US" altLang="zh-CN" sz="1800" dirty="0"/>
              <a:t>”</a:t>
            </a:r>
            <a:r>
              <a:rPr lang="zh-CN" altLang="en-US" sz="1800" dirty="0"/>
              <a:t>选择：审批。</a:t>
            </a:r>
            <a:endParaRPr lang="zh-CN" altLang="en-US" sz="1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0795" y="2170430"/>
            <a:ext cx="9451975" cy="4467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/>
          <p:cNvSpPr/>
          <p:nvPr/>
        </p:nvSpPr>
        <p:spPr>
          <a:xfrm>
            <a:off x="490383" y="230623"/>
            <a:ext cx="752187" cy="445296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四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1527870" y="230623"/>
            <a:ext cx="7704856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岗位流程配置</a:t>
            </a:r>
            <a:endParaRPr lang="zh-CN" sz="2800" b="1" spc="6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1044624" y="620688"/>
            <a:ext cx="576064" cy="2448272"/>
            <a:chOff x="-1044624" y="620688"/>
            <a:chExt cx="576064" cy="2448272"/>
          </a:xfrm>
        </p:grpSpPr>
        <p:sp>
          <p:nvSpPr>
            <p:cNvPr id="19" name="矩形 18"/>
            <p:cNvSpPr/>
            <p:nvPr/>
          </p:nvSpPr>
          <p:spPr>
            <a:xfrm>
              <a:off x="-1044624" y="620688"/>
              <a:ext cx="576064" cy="504056"/>
            </a:xfrm>
            <a:prstGeom prst="rect">
              <a:avLst/>
            </a:prstGeom>
            <a:solidFill>
              <a:srgbClr val="D74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-1044624" y="1268760"/>
              <a:ext cx="576064" cy="504056"/>
            </a:xfrm>
            <a:prstGeom prst="rect">
              <a:avLst/>
            </a:prstGeom>
            <a:solidFill>
              <a:srgbClr val="890E0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-1044624" y="1916832"/>
              <a:ext cx="576064" cy="504056"/>
            </a:xfrm>
            <a:prstGeom prst="rect">
              <a:avLst/>
            </a:prstGeom>
            <a:solidFill>
              <a:srgbClr val="AFAB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044624" y="2564904"/>
              <a:ext cx="576064" cy="504056"/>
            </a:xfrm>
            <a:prstGeom prst="rect">
              <a:avLst/>
            </a:prstGeom>
            <a:solidFill>
              <a:srgbClr val="3A06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73125" y="1005205"/>
            <a:ext cx="5912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岗位流程配置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配置授权规则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1201" y="1038654"/>
            <a:ext cx="372660" cy="3726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4809" y="1238470"/>
            <a:ext cx="248440" cy="248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11084" y="1592163"/>
            <a:ext cx="10793834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lnSpc>
                <a:spcPct val="150000"/>
              </a:lnSpc>
              <a:defRPr sz="20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pPr indent="457200"/>
            <a:r>
              <a:rPr lang="zh-CN" altLang="en-US" sz="1800" dirty="0"/>
              <a:t>在</a:t>
            </a:r>
            <a:r>
              <a:rPr lang="en-US" altLang="zh-CN" sz="1800" dirty="0"/>
              <a:t>“</a:t>
            </a:r>
            <a:r>
              <a:rPr lang="zh-CN" altLang="en-US" sz="1800" dirty="0"/>
              <a:t>岗位流程配置</a:t>
            </a:r>
            <a:r>
              <a:rPr lang="en-US" altLang="zh-CN" sz="1800" dirty="0"/>
              <a:t>”</a:t>
            </a:r>
            <a:r>
              <a:rPr lang="zh-CN" altLang="en-US" sz="1800" dirty="0"/>
              <a:t>中，需要审批节点设置</a:t>
            </a:r>
            <a:r>
              <a:rPr lang="en-US" altLang="zh-CN" sz="1800" dirty="0"/>
              <a:t>“</a:t>
            </a:r>
            <a:r>
              <a:rPr lang="zh-CN" altLang="en-US" sz="1800" dirty="0"/>
              <a:t>授权规则</a:t>
            </a:r>
            <a:r>
              <a:rPr lang="en-US" altLang="zh-CN" sz="1800" dirty="0"/>
              <a:t>”</a:t>
            </a:r>
            <a:r>
              <a:rPr lang="zh-CN" altLang="en-US" sz="1800" dirty="0"/>
              <a:t>。</a:t>
            </a:r>
            <a:endParaRPr lang="zh-CN" altLang="en-US" sz="1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9665" y="2203450"/>
            <a:ext cx="9844405" cy="4431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/>
          <p:cNvSpPr/>
          <p:nvPr/>
        </p:nvSpPr>
        <p:spPr>
          <a:xfrm>
            <a:off x="490383" y="230623"/>
            <a:ext cx="752187" cy="445296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四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1527870" y="230623"/>
            <a:ext cx="7704856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岗位流程配置</a:t>
            </a:r>
            <a:endParaRPr lang="zh-CN" sz="2800" b="1" spc="6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1044624" y="620688"/>
            <a:ext cx="576064" cy="2448272"/>
            <a:chOff x="-1044624" y="620688"/>
            <a:chExt cx="576064" cy="2448272"/>
          </a:xfrm>
        </p:grpSpPr>
        <p:sp>
          <p:nvSpPr>
            <p:cNvPr id="19" name="矩形 18"/>
            <p:cNvSpPr/>
            <p:nvPr/>
          </p:nvSpPr>
          <p:spPr>
            <a:xfrm>
              <a:off x="-1044624" y="620688"/>
              <a:ext cx="576064" cy="504056"/>
            </a:xfrm>
            <a:prstGeom prst="rect">
              <a:avLst/>
            </a:prstGeom>
            <a:solidFill>
              <a:srgbClr val="D74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-1044624" y="1268760"/>
              <a:ext cx="576064" cy="504056"/>
            </a:xfrm>
            <a:prstGeom prst="rect">
              <a:avLst/>
            </a:prstGeom>
            <a:solidFill>
              <a:srgbClr val="890E0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-1044624" y="1916832"/>
              <a:ext cx="576064" cy="504056"/>
            </a:xfrm>
            <a:prstGeom prst="rect">
              <a:avLst/>
            </a:prstGeom>
            <a:solidFill>
              <a:srgbClr val="AFAB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044624" y="2564904"/>
              <a:ext cx="576064" cy="504056"/>
            </a:xfrm>
            <a:prstGeom prst="rect">
              <a:avLst/>
            </a:prstGeom>
            <a:solidFill>
              <a:srgbClr val="3A06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73125" y="1005205"/>
            <a:ext cx="5912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岗位流程配置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配置授权规则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1201" y="1038654"/>
            <a:ext cx="372660" cy="3726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4809" y="1238470"/>
            <a:ext cx="248440" cy="248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36625" y="5126355"/>
            <a:ext cx="1070483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flag1!=0 &amp;&amp; flag2==0 &amp;&amp; flag3==0 &amp;&amp; flag4==0 &amp;&amp; flag5==0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表达式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flag1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!=0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，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触发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摘要敏感信息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flag2==0 ， flag3==0 ；flag4==0 ， flag5==0，对公付款金额，对私付款金额，1天内对同一账户支付频次，1天内对同一账户相同金额支付频次，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没有触发预警信息设置的要求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3625" y="1772920"/>
            <a:ext cx="10217150" cy="3405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/>
          <p:cNvSpPr/>
          <p:nvPr/>
        </p:nvSpPr>
        <p:spPr>
          <a:xfrm>
            <a:off x="490383" y="230623"/>
            <a:ext cx="752187" cy="445296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四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1527870" y="230623"/>
            <a:ext cx="7704856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岗位流程配置</a:t>
            </a:r>
            <a:endParaRPr lang="zh-CN" sz="2800" b="1" spc="6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1044624" y="620688"/>
            <a:ext cx="576064" cy="2448272"/>
            <a:chOff x="-1044624" y="620688"/>
            <a:chExt cx="576064" cy="2448272"/>
          </a:xfrm>
        </p:grpSpPr>
        <p:sp>
          <p:nvSpPr>
            <p:cNvPr id="19" name="矩形 18"/>
            <p:cNvSpPr/>
            <p:nvPr/>
          </p:nvSpPr>
          <p:spPr>
            <a:xfrm>
              <a:off x="-1044624" y="620688"/>
              <a:ext cx="576064" cy="504056"/>
            </a:xfrm>
            <a:prstGeom prst="rect">
              <a:avLst/>
            </a:prstGeom>
            <a:solidFill>
              <a:srgbClr val="D74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-1044624" y="1268760"/>
              <a:ext cx="576064" cy="504056"/>
            </a:xfrm>
            <a:prstGeom prst="rect">
              <a:avLst/>
            </a:prstGeom>
            <a:solidFill>
              <a:srgbClr val="890E0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-1044624" y="1916832"/>
              <a:ext cx="576064" cy="504056"/>
            </a:xfrm>
            <a:prstGeom prst="rect">
              <a:avLst/>
            </a:prstGeom>
            <a:solidFill>
              <a:srgbClr val="AFAB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044624" y="2564904"/>
              <a:ext cx="576064" cy="504056"/>
            </a:xfrm>
            <a:prstGeom prst="rect">
              <a:avLst/>
            </a:prstGeom>
            <a:solidFill>
              <a:srgbClr val="3A06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73125" y="1005205"/>
            <a:ext cx="5912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岗位流程配置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配置授权规则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1201" y="1038654"/>
            <a:ext cx="372660" cy="3726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4809" y="1238470"/>
            <a:ext cx="248440" cy="248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73125" y="5447030"/>
            <a:ext cx="1070483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表达式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amount&lt;10000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，配置规则代表：如果金额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&lt;10000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元，则该资金支付流程结束；否则，流程自动流转到下一个岗位继续审批。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6625" y="1583055"/>
            <a:ext cx="10275570" cy="3692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/>
          <p:cNvSpPr/>
          <p:nvPr/>
        </p:nvSpPr>
        <p:spPr>
          <a:xfrm>
            <a:off x="490383" y="230623"/>
            <a:ext cx="752187" cy="445296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四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1527870" y="230623"/>
            <a:ext cx="7704856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岗位流程配置</a:t>
            </a:r>
            <a:endParaRPr lang="zh-CN" sz="2800" b="1" spc="6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1044624" y="620688"/>
            <a:ext cx="576064" cy="2448272"/>
            <a:chOff x="-1044624" y="620688"/>
            <a:chExt cx="576064" cy="2448272"/>
          </a:xfrm>
        </p:grpSpPr>
        <p:sp>
          <p:nvSpPr>
            <p:cNvPr id="19" name="矩形 18"/>
            <p:cNvSpPr/>
            <p:nvPr/>
          </p:nvSpPr>
          <p:spPr>
            <a:xfrm>
              <a:off x="-1044624" y="620688"/>
              <a:ext cx="576064" cy="504056"/>
            </a:xfrm>
            <a:prstGeom prst="rect">
              <a:avLst/>
            </a:prstGeom>
            <a:solidFill>
              <a:srgbClr val="D74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-1044624" y="1268760"/>
              <a:ext cx="576064" cy="504056"/>
            </a:xfrm>
            <a:prstGeom prst="rect">
              <a:avLst/>
            </a:prstGeom>
            <a:solidFill>
              <a:srgbClr val="890E0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-1044624" y="1916832"/>
              <a:ext cx="576064" cy="504056"/>
            </a:xfrm>
            <a:prstGeom prst="rect">
              <a:avLst/>
            </a:prstGeom>
            <a:solidFill>
              <a:srgbClr val="AFAB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044624" y="2564904"/>
              <a:ext cx="576064" cy="504056"/>
            </a:xfrm>
            <a:prstGeom prst="rect">
              <a:avLst/>
            </a:prstGeom>
            <a:solidFill>
              <a:srgbClr val="3A06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73125" y="1005205"/>
            <a:ext cx="4262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岗位流程配置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发布流程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1201" y="1038654"/>
            <a:ext cx="372660" cy="3726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4809" y="1238470"/>
            <a:ext cx="248440" cy="248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11084" y="1544538"/>
            <a:ext cx="10793834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lnSpc>
                <a:spcPct val="150000"/>
              </a:lnSpc>
              <a:defRPr sz="20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pPr indent="457200"/>
            <a:r>
              <a:rPr lang="zh-CN" altLang="en-US" sz="2200" dirty="0"/>
              <a:t>点击【保存并发布】</a:t>
            </a:r>
            <a:r>
              <a:rPr lang="zh-CN" altLang="en-US" sz="2200" dirty="0"/>
              <a:t>按钮，提示“岗位流程发布成功”，即代表该业务流程设置完成。配置的业务流程将按照岗位顺序依次进行流转。</a:t>
            </a:r>
            <a:endParaRPr lang="zh-CN" altLang="en-US" sz="2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4435" y="2651125"/>
            <a:ext cx="9667875" cy="3930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/>
          <p:cNvSpPr/>
          <p:nvPr/>
        </p:nvSpPr>
        <p:spPr>
          <a:xfrm>
            <a:off x="490383" y="230623"/>
            <a:ext cx="752187" cy="445296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一</a:t>
            </a:r>
            <a:endParaRPr lang="en-US" altLang="zh-CN" sz="2000" dirty="0">
              <a:cs typeface="+mn-ea"/>
              <a:sym typeface="+mn-lt"/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1527870" y="230623"/>
            <a:ext cx="7704856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用户登录</a:t>
            </a:r>
            <a:endParaRPr lang="zh-CN" sz="2800" b="1" spc="6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1044624" y="620688"/>
            <a:ext cx="576064" cy="2448272"/>
            <a:chOff x="-1044624" y="620688"/>
            <a:chExt cx="576064" cy="2448272"/>
          </a:xfrm>
        </p:grpSpPr>
        <p:sp>
          <p:nvSpPr>
            <p:cNvPr id="19" name="矩形 18"/>
            <p:cNvSpPr/>
            <p:nvPr/>
          </p:nvSpPr>
          <p:spPr>
            <a:xfrm>
              <a:off x="-1044624" y="620688"/>
              <a:ext cx="576064" cy="504056"/>
            </a:xfrm>
            <a:prstGeom prst="rect">
              <a:avLst/>
            </a:prstGeom>
            <a:solidFill>
              <a:srgbClr val="D74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-1044624" y="1268760"/>
              <a:ext cx="576064" cy="504056"/>
            </a:xfrm>
            <a:prstGeom prst="rect">
              <a:avLst/>
            </a:prstGeom>
            <a:solidFill>
              <a:srgbClr val="890E0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-1044624" y="1916832"/>
              <a:ext cx="576064" cy="504056"/>
            </a:xfrm>
            <a:prstGeom prst="rect">
              <a:avLst/>
            </a:prstGeom>
            <a:solidFill>
              <a:srgbClr val="AFAB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044624" y="2564904"/>
              <a:ext cx="576064" cy="504056"/>
            </a:xfrm>
            <a:prstGeom prst="rect">
              <a:avLst/>
            </a:prstGeom>
            <a:solidFill>
              <a:srgbClr val="3A06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73125" y="1005205"/>
            <a:ext cx="4262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系统首页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1201" y="1038654"/>
            <a:ext cx="372660" cy="3726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4809" y="1238470"/>
            <a:ext cx="248440" cy="248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9349" y="1569303"/>
            <a:ext cx="1079383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lnSpc>
                <a:spcPct val="150000"/>
              </a:lnSpc>
              <a:defRPr sz="20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zh-CN" altLang="en-US" sz="2400" dirty="0"/>
              <a:t>系统首页左侧为菜单，上半部分为图标展示</a:t>
            </a:r>
            <a:r>
              <a:rPr lang="zh-CN" altLang="en-US" sz="2400" dirty="0"/>
              <a:t>区，下半部分为待办任务</a:t>
            </a:r>
            <a:r>
              <a:rPr lang="zh-CN" altLang="en-US" sz="2400" dirty="0"/>
              <a:t>区。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1020" y="2166620"/>
            <a:ext cx="8729980" cy="4450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/>
          <p:cNvSpPr/>
          <p:nvPr/>
        </p:nvSpPr>
        <p:spPr>
          <a:xfrm>
            <a:off x="490383" y="230623"/>
            <a:ext cx="752187" cy="445296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四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1527870" y="230623"/>
            <a:ext cx="7704856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岗位流程配置</a:t>
            </a:r>
            <a:endParaRPr lang="zh-CN" sz="2800" b="1" spc="6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1044624" y="620688"/>
            <a:ext cx="576064" cy="2448272"/>
            <a:chOff x="-1044624" y="620688"/>
            <a:chExt cx="576064" cy="2448272"/>
          </a:xfrm>
        </p:grpSpPr>
        <p:sp>
          <p:nvSpPr>
            <p:cNvPr id="19" name="矩形 18"/>
            <p:cNvSpPr/>
            <p:nvPr/>
          </p:nvSpPr>
          <p:spPr>
            <a:xfrm>
              <a:off x="-1044624" y="620688"/>
              <a:ext cx="576064" cy="504056"/>
            </a:xfrm>
            <a:prstGeom prst="rect">
              <a:avLst/>
            </a:prstGeom>
            <a:solidFill>
              <a:srgbClr val="D74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-1044624" y="1268760"/>
              <a:ext cx="576064" cy="504056"/>
            </a:xfrm>
            <a:prstGeom prst="rect">
              <a:avLst/>
            </a:prstGeom>
            <a:solidFill>
              <a:srgbClr val="890E0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-1044624" y="1916832"/>
              <a:ext cx="576064" cy="504056"/>
            </a:xfrm>
            <a:prstGeom prst="rect">
              <a:avLst/>
            </a:prstGeom>
            <a:solidFill>
              <a:srgbClr val="AFAB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044624" y="2564904"/>
              <a:ext cx="576064" cy="504056"/>
            </a:xfrm>
            <a:prstGeom prst="rect">
              <a:avLst/>
            </a:prstGeom>
            <a:solidFill>
              <a:srgbClr val="3A06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73125" y="1005205"/>
            <a:ext cx="51669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岗位流程配置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使用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Ukey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设置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1201" y="1038654"/>
            <a:ext cx="372660" cy="3726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4809" y="1238470"/>
            <a:ext cx="248440" cy="248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11084" y="1544538"/>
            <a:ext cx="10793834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lnSpc>
                <a:spcPct val="150000"/>
              </a:lnSpc>
              <a:defRPr sz="20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pPr indent="457200"/>
            <a:r>
              <a:rPr lang="zh-CN" altLang="en-US" sz="2200" dirty="0"/>
              <a:t>审批流中，可定义哪些岗位必须使用</a:t>
            </a:r>
            <a:r>
              <a:rPr lang="en-US" altLang="zh-CN" sz="2200" dirty="0"/>
              <a:t>Ukey</a:t>
            </a:r>
            <a:r>
              <a:rPr lang="zh-CN" altLang="en-US" sz="2200" dirty="0"/>
              <a:t>，在岗位流程配置选择好岗位进行</a:t>
            </a:r>
            <a:r>
              <a:rPr lang="zh-CN" altLang="en-US" sz="2200" dirty="0"/>
              <a:t>设置。</a:t>
            </a:r>
            <a:endParaRPr lang="zh-CN" altLang="en-US" sz="2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7810" y="2420620"/>
            <a:ext cx="8809990" cy="3978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/>
          <p:cNvSpPr/>
          <p:nvPr/>
        </p:nvSpPr>
        <p:spPr>
          <a:xfrm>
            <a:off x="490383" y="230623"/>
            <a:ext cx="752187" cy="445296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四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1527870" y="230623"/>
            <a:ext cx="7704856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岗位流程配置</a:t>
            </a:r>
            <a:endParaRPr lang="zh-CN" sz="2800" b="1" spc="6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1044624" y="620688"/>
            <a:ext cx="576064" cy="2448272"/>
            <a:chOff x="-1044624" y="620688"/>
            <a:chExt cx="576064" cy="2448272"/>
          </a:xfrm>
        </p:grpSpPr>
        <p:sp>
          <p:nvSpPr>
            <p:cNvPr id="19" name="矩形 18"/>
            <p:cNvSpPr/>
            <p:nvPr/>
          </p:nvSpPr>
          <p:spPr>
            <a:xfrm>
              <a:off x="-1044624" y="620688"/>
              <a:ext cx="576064" cy="504056"/>
            </a:xfrm>
            <a:prstGeom prst="rect">
              <a:avLst/>
            </a:prstGeom>
            <a:solidFill>
              <a:srgbClr val="D74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-1044624" y="1268760"/>
              <a:ext cx="576064" cy="504056"/>
            </a:xfrm>
            <a:prstGeom prst="rect">
              <a:avLst/>
            </a:prstGeom>
            <a:solidFill>
              <a:srgbClr val="890E0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-1044624" y="1916832"/>
              <a:ext cx="576064" cy="504056"/>
            </a:xfrm>
            <a:prstGeom prst="rect">
              <a:avLst/>
            </a:prstGeom>
            <a:solidFill>
              <a:srgbClr val="AFAB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044624" y="2564904"/>
              <a:ext cx="576064" cy="504056"/>
            </a:xfrm>
            <a:prstGeom prst="rect">
              <a:avLst/>
            </a:prstGeom>
            <a:solidFill>
              <a:srgbClr val="3A06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73125" y="1005205"/>
            <a:ext cx="57721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岗位流程配置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特殊事项申请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流程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1201" y="1038654"/>
            <a:ext cx="372660" cy="3726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4809" y="1238470"/>
            <a:ext cx="248440" cy="248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5860" y="1637030"/>
            <a:ext cx="9663430" cy="4953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/>
          <p:cNvSpPr/>
          <p:nvPr/>
        </p:nvSpPr>
        <p:spPr>
          <a:xfrm>
            <a:off x="490383" y="230623"/>
            <a:ext cx="752187" cy="445296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四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1527870" y="230623"/>
            <a:ext cx="7704856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岗位流程配置</a:t>
            </a:r>
            <a:endParaRPr lang="zh-CN" sz="2800" b="1" spc="6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1044624" y="620688"/>
            <a:ext cx="576064" cy="2448272"/>
            <a:chOff x="-1044624" y="620688"/>
            <a:chExt cx="576064" cy="2448272"/>
          </a:xfrm>
        </p:grpSpPr>
        <p:sp>
          <p:nvSpPr>
            <p:cNvPr id="19" name="矩形 18"/>
            <p:cNvSpPr/>
            <p:nvPr/>
          </p:nvSpPr>
          <p:spPr>
            <a:xfrm>
              <a:off x="-1044624" y="620688"/>
              <a:ext cx="576064" cy="504056"/>
            </a:xfrm>
            <a:prstGeom prst="rect">
              <a:avLst/>
            </a:prstGeom>
            <a:solidFill>
              <a:srgbClr val="D74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-1044624" y="1268760"/>
              <a:ext cx="576064" cy="504056"/>
            </a:xfrm>
            <a:prstGeom prst="rect">
              <a:avLst/>
            </a:prstGeom>
            <a:solidFill>
              <a:srgbClr val="890E0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-1044624" y="1916832"/>
              <a:ext cx="576064" cy="504056"/>
            </a:xfrm>
            <a:prstGeom prst="rect">
              <a:avLst/>
            </a:prstGeom>
            <a:solidFill>
              <a:srgbClr val="AFAB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044624" y="2564904"/>
              <a:ext cx="576064" cy="504056"/>
            </a:xfrm>
            <a:prstGeom prst="rect">
              <a:avLst/>
            </a:prstGeom>
            <a:solidFill>
              <a:srgbClr val="3A06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73125" y="1005205"/>
            <a:ext cx="57721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岗位流程配置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特殊事项申请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流程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1201" y="1038654"/>
            <a:ext cx="372660" cy="3726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4809" y="1238470"/>
            <a:ext cx="248440" cy="248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3810" y="1668145"/>
            <a:ext cx="9644380" cy="4660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924600" y="2556917"/>
            <a:ext cx="50166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spc="6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感谢聆听！</a:t>
            </a:r>
            <a:endParaRPr lang="en-US" altLang="zh-CN" sz="6600" b="1" spc="6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579412" y="2838402"/>
            <a:ext cx="4504012" cy="4502392"/>
            <a:chOff x="2036763" y="-752475"/>
            <a:chExt cx="4411662" cy="4410075"/>
          </a:xfrm>
          <a:solidFill>
            <a:srgbClr val="FFC000">
              <a:alpha val="15000"/>
            </a:srgbClr>
          </a:solidFill>
        </p:grpSpPr>
        <p:sp>
          <p:nvSpPr>
            <p:cNvPr id="10" name="Freeform 5"/>
            <p:cNvSpPr/>
            <p:nvPr userDrawn="1"/>
          </p:nvSpPr>
          <p:spPr bwMode="auto">
            <a:xfrm>
              <a:off x="3675063" y="88900"/>
              <a:ext cx="2022475" cy="1638300"/>
            </a:xfrm>
            <a:custGeom>
              <a:avLst/>
              <a:gdLst>
                <a:gd name="T0" fmla="*/ 830 w 1274"/>
                <a:gd name="T1" fmla="*/ 396 h 1032"/>
                <a:gd name="T2" fmla="*/ 396 w 1274"/>
                <a:gd name="T3" fmla="*/ 598 h 1032"/>
                <a:gd name="T4" fmla="*/ 0 w 1274"/>
                <a:gd name="T5" fmla="*/ 1032 h 1032"/>
                <a:gd name="T6" fmla="*/ 444 w 1274"/>
                <a:gd name="T7" fmla="*/ 1032 h 1032"/>
                <a:gd name="T8" fmla="*/ 1274 w 1274"/>
                <a:gd name="T9" fmla="*/ 0 h 1032"/>
                <a:gd name="T10" fmla="*/ 830 w 1274"/>
                <a:gd name="T11" fmla="*/ 396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4" h="1032">
                  <a:moveTo>
                    <a:pt x="830" y="396"/>
                  </a:moveTo>
                  <a:lnTo>
                    <a:pt x="396" y="598"/>
                  </a:lnTo>
                  <a:lnTo>
                    <a:pt x="0" y="1032"/>
                  </a:lnTo>
                  <a:lnTo>
                    <a:pt x="444" y="1032"/>
                  </a:lnTo>
                  <a:lnTo>
                    <a:pt x="1274" y="0"/>
                  </a:lnTo>
                  <a:lnTo>
                    <a:pt x="830" y="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 userDrawn="1"/>
          </p:nvSpPr>
          <p:spPr bwMode="auto">
            <a:xfrm>
              <a:off x="2036763" y="-752475"/>
              <a:ext cx="4411662" cy="4410075"/>
            </a:xfrm>
            <a:custGeom>
              <a:avLst/>
              <a:gdLst>
                <a:gd name="T0" fmla="*/ 288 w 288"/>
                <a:gd name="T1" fmla="*/ 0 h 288"/>
                <a:gd name="T2" fmla="*/ 225 w 288"/>
                <a:gd name="T3" fmla="*/ 46 h 288"/>
                <a:gd name="T4" fmla="*/ 137 w 288"/>
                <a:gd name="T5" fmla="*/ 15 h 288"/>
                <a:gd name="T6" fmla="*/ 0 w 288"/>
                <a:gd name="T7" fmla="*/ 152 h 288"/>
                <a:gd name="T8" fmla="*/ 137 w 288"/>
                <a:gd name="T9" fmla="*/ 288 h 288"/>
                <a:gd name="T10" fmla="*/ 274 w 288"/>
                <a:gd name="T11" fmla="*/ 152 h 288"/>
                <a:gd name="T12" fmla="*/ 255 w 288"/>
                <a:gd name="T13" fmla="*/ 83 h 288"/>
                <a:gd name="T14" fmla="*/ 288 w 288"/>
                <a:gd name="T15" fmla="*/ 0 h 288"/>
                <a:gd name="T16" fmla="*/ 156 w 288"/>
                <a:gd name="T17" fmla="*/ 29 h 288"/>
                <a:gd name="T18" fmla="*/ 220 w 288"/>
                <a:gd name="T19" fmla="*/ 49 h 288"/>
                <a:gd name="T20" fmla="*/ 48 w 288"/>
                <a:gd name="T21" fmla="*/ 127 h 288"/>
                <a:gd name="T22" fmla="*/ 156 w 288"/>
                <a:gd name="T23" fmla="*/ 29 h 288"/>
                <a:gd name="T24" fmla="*/ 265 w 288"/>
                <a:gd name="T25" fmla="*/ 138 h 288"/>
                <a:gd name="T26" fmla="*/ 156 w 288"/>
                <a:gd name="T27" fmla="*/ 246 h 288"/>
                <a:gd name="T28" fmla="*/ 48 w 288"/>
                <a:gd name="T29" fmla="*/ 138 h 288"/>
                <a:gd name="T30" fmla="*/ 48 w 288"/>
                <a:gd name="T31" fmla="*/ 127 h 288"/>
                <a:gd name="T32" fmla="*/ 117 w 288"/>
                <a:gd name="T33" fmla="*/ 146 h 288"/>
                <a:gd name="T34" fmla="*/ 146 w 288"/>
                <a:gd name="T35" fmla="*/ 115 h 288"/>
                <a:gd name="T36" fmla="*/ 146 w 288"/>
                <a:gd name="T37" fmla="*/ 115 h 288"/>
                <a:gd name="T38" fmla="*/ 147 w 288"/>
                <a:gd name="T39" fmla="*/ 115 h 288"/>
                <a:gd name="T40" fmla="*/ 191 w 288"/>
                <a:gd name="T41" fmla="*/ 93 h 288"/>
                <a:gd name="T42" fmla="*/ 237 w 288"/>
                <a:gd name="T43" fmla="*/ 53 h 288"/>
                <a:gd name="T44" fmla="*/ 261 w 288"/>
                <a:gd name="T45" fmla="*/ 32 h 288"/>
                <a:gd name="T46" fmla="*/ 163 w 288"/>
                <a:gd name="T47" fmla="*/ 155 h 288"/>
                <a:gd name="T48" fmla="*/ 239 w 288"/>
                <a:gd name="T49" fmla="*/ 176 h 288"/>
                <a:gd name="T50" fmla="*/ 253 w 288"/>
                <a:gd name="T51" fmla="*/ 89 h 288"/>
                <a:gd name="T52" fmla="*/ 265 w 288"/>
                <a:gd name="T53" fmla="*/ 13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8" h="288">
                  <a:moveTo>
                    <a:pt x="288" y="0"/>
                  </a:moveTo>
                  <a:cubicBezTo>
                    <a:pt x="288" y="0"/>
                    <a:pt x="266" y="20"/>
                    <a:pt x="225" y="46"/>
                  </a:cubicBezTo>
                  <a:cubicBezTo>
                    <a:pt x="201" y="27"/>
                    <a:pt x="170" y="15"/>
                    <a:pt x="137" y="15"/>
                  </a:cubicBezTo>
                  <a:cubicBezTo>
                    <a:pt x="61" y="15"/>
                    <a:pt x="0" y="76"/>
                    <a:pt x="0" y="152"/>
                  </a:cubicBezTo>
                  <a:cubicBezTo>
                    <a:pt x="0" y="227"/>
                    <a:pt x="61" y="288"/>
                    <a:pt x="137" y="288"/>
                  </a:cubicBezTo>
                  <a:cubicBezTo>
                    <a:pt x="213" y="288"/>
                    <a:pt x="274" y="227"/>
                    <a:pt x="274" y="152"/>
                  </a:cubicBezTo>
                  <a:cubicBezTo>
                    <a:pt x="274" y="126"/>
                    <a:pt x="267" y="103"/>
                    <a:pt x="255" y="83"/>
                  </a:cubicBezTo>
                  <a:cubicBezTo>
                    <a:pt x="262" y="57"/>
                    <a:pt x="273" y="28"/>
                    <a:pt x="288" y="0"/>
                  </a:cubicBezTo>
                  <a:moveTo>
                    <a:pt x="156" y="29"/>
                  </a:moveTo>
                  <a:cubicBezTo>
                    <a:pt x="180" y="29"/>
                    <a:pt x="202" y="36"/>
                    <a:pt x="220" y="49"/>
                  </a:cubicBezTo>
                  <a:cubicBezTo>
                    <a:pt x="179" y="74"/>
                    <a:pt x="122" y="104"/>
                    <a:pt x="48" y="127"/>
                  </a:cubicBezTo>
                  <a:cubicBezTo>
                    <a:pt x="53" y="72"/>
                    <a:pt x="100" y="29"/>
                    <a:pt x="156" y="29"/>
                  </a:cubicBezTo>
                  <a:moveTo>
                    <a:pt x="265" y="138"/>
                  </a:moveTo>
                  <a:cubicBezTo>
                    <a:pt x="265" y="198"/>
                    <a:pt x="216" y="246"/>
                    <a:pt x="156" y="246"/>
                  </a:cubicBezTo>
                  <a:cubicBezTo>
                    <a:pt x="96" y="246"/>
                    <a:pt x="48" y="198"/>
                    <a:pt x="48" y="138"/>
                  </a:cubicBezTo>
                  <a:cubicBezTo>
                    <a:pt x="48" y="134"/>
                    <a:pt x="48" y="131"/>
                    <a:pt x="48" y="127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46" y="115"/>
                    <a:pt x="146" y="115"/>
                    <a:pt x="146" y="115"/>
                  </a:cubicBezTo>
                  <a:cubicBezTo>
                    <a:pt x="146" y="115"/>
                    <a:pt x="146" y="115"/>
                    <a:pt x="146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91" y="93"/>
                    <a:pt x="191" y="93"/>
                    <a:pt x="191" y="93"/>
                  </a:cubicBezTo>
                  <a:cubicBezTo>
                    <a:pt x="237" y="53"/>
                    <a:pt x="237" y="53"/>
                    <a:pt x="237" y="53"/>
                  </a:cubicBezTo>
                  <a:cubicBezTo>
                    <a:pt x="261" y="32"/>
                    <a:pt x="261" y="32"/>
                    <a:pt x="261" y="32"/>
                  </a:cubicBezTo>
                  <a:cubicBezTo>
                    <a:pt x="163" y="155"/>
                    <a:pt x="163" y="155"/>
                    <a:pt x="163" y="155"/>
                  </a:cubicBezTo>
                  <a:cubicBezTo>
                    <a:pt x="239" y="176"/>
                    <a:pt x="239" y="176"/>
                    <a:pt x="239" y="176"/>
                  </a:cubicBezTo>
                  <a:cubicBezTo>
                    <a:pt x="240" y="164"/>
                    <a:pt x="242" y="131"/>
                    <a:pt x="253" y="89"/>
                  </a:cubicBezTo>
                  <a:cubicBezTo>
                    <a:pt x="261" y="103"/>
                    <a:pt x="265" y="120"/>
                    <a:pt x="265" y="1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" name="Freeform 7"/>
            <p:cNvSpPr>
              <a:spLocks noEditPoints="1"/>
            </p:cNvSpPr>
            <p:nvPr userDrawn="1"/>
          </p:nvSpPr>
          <p:spPr bwMode="auto">
            <a:xfrm>
              <a:off x="3675063" y="2125663"/>
              <a:ext cx="428625" cy="428625"/>
            </a:xfrm>
            <a:custGeom>
              <a:avLst/>
              <a:gdLst>
                <a:gd name="T0" fmla="*/ 270 w 270"/>
                <a:gd name="T1" fmla="*/ 270 h 270"/>
                <a:gd name="T2" fmla="*/ 212 w 270"/>
                <a:gd name="T3" fmla="*/ 270 h 270"/>
                <a:gd name="T4" fmla="*/ 193 w 270"/>
                <a:gd name="T5" fmla="*/ 212 h 270"/>
                <a:gd name="T6" fmla="*/ 77 w 270"/>
                <a:gd name="T7" fmla="*/ 212 h 270"/>
                <a:gd name="T8" fmla="*/ 58 w 270"/>
                <a:gd name="T9" fmla="*/ 270 h 270"/>
                <a:gd name="T10" fmla="*/ 0 w 270"/>
                <a:gd name="T11" fmla="*/ 270 h 270"/>
                <a:gd name="T12" fmla="*/ 106 w 270"/>
                <a:gd name="T13" fmla="*/ 0 h 270"/>
                <a:gd name="T14" fmla="*/ 164 w 270"/>
                <a:gd name="T15" fmla="*/ 0 h 270"/>
                <a:gd name="T16" fmla="*/ 270 w 270"/>
                <a:gd name="T17" fmla="*/ 270 h 270"/>
                <a:gd name="T18" fmla="*/ 174 w 270"/>
                <a:gd name="T19" fmla="*/ 164 h 270"/>
                <a:gd name="T20" fmla="*/ 135 w 270"/>
                <a:gd name="T21" fmla="*/ 68 h 270"/>
                <a:gd name="T22" fmla="*/ 97 w 270"/>
                <a:gd name="T23" fmla="*/ 164 h 270"/>
                <a:gd name="T24" fmla="*/ 174 w 270"/>
                <a:gd name="T25" fmla="*/ 164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0" h="270">
                  <a:moveTo>
                    <a:pt x="270" y="270"/>
                  </a:moveTo>
                  <a:lnTo>
                    <a:pt x="212" y="270"/>
                  </a:lnTo>
                  <a:lnTo>
                    <a:pt x="193" y="212"/>
                  </a:lnTo>
                  <a:lnTo>
                    <a:pt x="77" y="212"/>
                  </a:lnTo>
                  <a:lnTo>
                    <a:pt x="58" y="270"/>
                  </a:lnTo>
                  <a:lnTo>
                    <a:pt x="0" y="270"/>
                  </a:lnTo>
                  <a:lnTo>
                    <a:pt x="106" y="0"/>
                  </a:lnTo>
                  <a:lnTo>
                    <a:pt x="164" y="0"/>
                  </a:lnTo>
                  <a:lnTo>
                    <a:pt x="270" y="270"/>
                  </a:lnTo>
                  <a:close/>
                  <a:moveTo>
                    <a:pt x="174" y="164"/>
                  </a:moveTo>
                  <a:lnTo>
                    <a:pt x="135" y="68"/>
                  </a:lnTo>
                  <a:lnTo>
                    <a:pt x="97" y="164"/>
                  </a:lnTo>
                  <a:lnTo>
                    <a:pt x="174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" name="Freeform 8"/>
            <p:cNvSpPr/>
            <p:nvPr userDrawn="1"/>
          </p:nvSpPr>
          <p:spPr bwMode="auto">
            <a:xfrm>
              <a:off x="4119563" y="2125663"/>
              <a:ext cx="414337" cy="428625"/>
            </a:xfrm>
            <a:custGeom>
              <a:avLst/>
              <a:gdLst>
                <a:gd name="T0" fmla="*/ 96 w 261"/>
                <a:gd name="T1" fmla="*/ 270 h 270"/>
                <a:gd name="T2" fmla="*/ 0 w 261"/>
                <a:gd name="T3" fmla="*/ 0 h 270"/>
                <a:gd name="T4" fmla="*/ 58 w 261"/>
                <a:gd name="T5" fmla="*/ 0 h 270"/>
                <a:gd name="T6" fmla="*/ 135 w 261"/>
                <a:gd name="T7" fmla="*/ 203 h 270"/>
                <a:gd name="T8" fmla="*/ 203 w 261"/>
                <a:gd name="T9" fmla="*/ 0 h 270"/>
                <a:gd name="T10" fmla="*/ 261 w 261"/>
                <a:gd name="T11" fmla="*/ 0 h 270"/>
                <a:gd name="T12" fmla="*/ 164 w 261"/>
                <a:gd name="T13" fmla="*/ 270 h 270"/>
                <a:gd name="T14" fmla="*/ 96 w 261"/>
                <a:gd name="T15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1" h="270">
                  <a:moveTo>
                    <a:pt x="96" y="270"/>
                  </a:moveTo>
                  <a:lnTo>
                    <a:pt x="0" y="0"/>
                  </a:lnTo>
                  <a:lnTo>
                    <a:pt x="58" y="0"/>
                  </a:lnTo>
                  <a:lnTo>
                    <a:pt x="135" y="203"/>
                  </a:lnTo>
                  <a:lnTo>
                    <a:pt x="203" y="0"/>
                  </a:lnTo>
                  <a:lnTo>
                    <a:pt x="261" y="0"/>
                  </a:lnTo>
                  <a:lnTo>
                    <a:pt x="164" y="270"/>
                  </a:lnTo>
                  <a:lnTo>
                    <a:pt x="96" y="2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" name="Rectangle 9"/>
            <p:cNvSpPr>
              <a:spLocks noChangeArrowheads="1"/>
            </p:cNvSpPr>
            <p:nvPr userDrawn="1"/>
          </p:nvSpPr>
          <p:spPr bwMode="auto">
            <a:xfrm>
              <a:off x="4624388" y="2125663"/>
              <a:ext cx="92075" cy="428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" name="Freeform 10"/>
            <p:cNvSpPr/>
            <p:nvPr userDrawn="1"/>
          </p:nvSpPr>
          <p:spPr bwMode="auto">
            <a:xfrm>
              <a:off x="4840288" y="2111375"/>
              <a:ext cx="382587" cy="458788"/>
            </a:xfrm>
            <a:custGeom>
              <a:avLst/>
              <a:gdLst>
                <a:gd name="T0" fmla="*/ 19 w 25"/>
                <a:gd name="T1" fmla="*/ 19 h 30"/>
                <a:gd name="T2" fmla="*/ 25 w 25"/>
                <a:gd name="T3" fmla="*/ 21 h 30"/>
                <a:gd name="T4" fmla="*/ 20 w 25"/>
                <a:gd name="T5" fmla="*/ 28 h 30"/>
                <a:gd name="T6" fmla="*/ 13 w 25"/>
                <a:gd name="T7" fmla="*/ 30 h 30"/>
                <a:gd name="T8" fmla="*/ 4 w 25"/>
                <a:gd name="T9" fmla="*/ 26 h 30"/>
                <a:gd name="T10" fmla="*/ 0 w 25"/>
                <a:gd name="T11" fmla="*/ 15 h 30"/>
                <a:gd name="T12" fmla="*/ 4 w 25"/>
                <a:gd name="T13" fmla="*/ 4 h 30"/>
                <a:gd name="T14" fmla="*/ 13 w 25"/>
                <a:gd name="T15" fmla="*/ 0 h 30"/>
                <a:gd name="T16" fmla="*/ 22 w 25"/>
                <a:gd name="T17" fmla="*/ 4 h 30"/>
                <a:gd name="T18" fmla="*/ 25 w 25"/>
                <a:gd name="T19" fmla="*/ 9 h 30"/>
                <a:gd name="T20" fmla="*/ 19 w 25"/>
                <a:gd name="T21" fmla="*/ 10 h 30"/>
                <a:gd name="T22" fmla="*/ 17 w 25"/>
                <a:gd name="T23" fmla="*/ 7 h 30"/>
                <a:gd name="T24" fmla="*/ 13 w 25"/>
                <a:gd name="T25" fmla="*/ 5 h 30"/>
                <a:gd name="T26" fmla="*/ 8 w 25"/>
                <a:gd name="T27" fmla="*/ 8 h 30"/>
                <a:gd name="T28" fmla="*/ 6 w 25"/>
                <a:gd name="T29" fmla="*/ 15 h 30"/>
                <a:gd name="T30" fmla="*/ 8 w 25"/>
                <a:gd name="T31" fmla="*/ 23 h 30"/>
                <a:gd name="T32" fmla="*/ 13 w 25"/>
                <a:gd name="T33" fmla="*/ 25 h 30"/>
                <a:gd name="T34" fmla="*/ 17 w 25"/>
                <a:gd name="T35" fmla="*/ 24 h 30"/>
                <a:gd name="T36" fmla="*/ 19 w 25"/>
                <a:gd name="T37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30">
                  <a:moveTo>
                    <a:pt x="19" y="19"/>
                  </a:moveTo>
                  <a:cubicBezTo>
                    <a:pt x="25" y="21"/>
                    <a:pt x="25" y="21"/>
                    <a:pt x="25" y="21"/>
                  </a:cubicBezTo>
                  <a:cubicBezTo>
                    <a:pt x="24" y="24"/>
                    <a:pt x="22" y="26"/>
                    <a:pt x="20" y="28"/>
                  </a:cubicBezTo>
                  <a:cubicBezTo>
                    <a:pt x="18" y="29"/>
                    <a:pt x="16" y="30"/>
                    <a:pt x="13" y="30"/>
                  </a:cubicBezTo>
                  <a:cubicBezTo>
                    <a:pt x="9" y="30"/>
                    <a:pt x="6" y="29"/>
                    <a:pt x="4" y="26"/>
                  </a:cubicBezTo>
                  <a:cubicBezTo>
                    <a:pt x="1" y="23"/>
                    <a:pt x="0" y="20"/>
                    <a:pt x="0" y="15"/>
                  </a:cubicBezTo>
                  <a:cubicBezTo>
                    <a:pt x="0" y="11"/>
                    <a:pt x="1" y="7"/>
                    <a:pt x="4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7" y="0"/>
                    <a:pt x="20" y="2"/>
                    <a:pt x="22" y="4"/>
                  </a:cubicBezTo>
                  <a:cubicBezTo>
                    <a:pt x="23" y="5"/>
                    <a:pt x="24" y="7"/>
                    <a:pt x="25" y="9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9"/>
                    <a:pt x="18" y="8"/>
                    <a:pt x="17" y="7"/>
                  </a:cubicBezTo>
                  <a:cubicBezTo>
                    <a:pt x="16" y="6"/>
                    <a:pt x="14" y="5"/>
                    <a:pt x="13" y="5"/>
                  </a:cubicBezTo>
                  <a:cubicBezTo>
                    <a:pt x="11" y="5"/>
                    <a:pt x="9" y="6"/>
                    <a:pt x="8" y="8"/>
                  </a:cubicBezTo>
                  <a:cubicBezTo>
                    <a:pt x="7" y="9"/>
                    <a:pt x="6" y="12"/>
                    <a:pt x="6" y="15"/>
                  </a:cubicBezTo>
                  <a:cubicBezTo>
                    <a:pt x="6" y="19"/>
                    <a:pt x="7" y="21"/>
                    <a:pt x="8" y="23"/>
                  </a:cubicBezTo>
                  <a:cubicBezTo>
                    <a:pt x="9" y="24"/>
                    <a:pt x="11" y="25"/>
                    <a:pt x="13" y="25"/>
                  </a:cubicBezTo>
                  <a:cubicBezTo>
                    <a:pt x="14" y="25"/>
                    <a:pt x="16" y="24"/>
                    <a:pt x="17" y="24"/>
                  </a:cubicBezTo>
                  <a:cubicBezTo>
                    <a:pt x="18" y="23"/>
                    <a:pt x="19" y="21"/>
                    <a:pt x="19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-1044624" y="620688"/>
            <a:ext cx="576064" cy="2448272"/>
            <a:chOff x="-1044624" y="620688"/>
            <a:chExt cx="576064" cy="2448272"/>
          </a:xfrm>
        </p:grpSpPr>
        <p:sp>
          <p:nvSpPr>
            <p:cNvPr id="18" name="矩形 17"/>
            <p:cNvSpPr/>
            <p:nvPr/>
          </p:nvSpPr>
          <p:spPr>
            <a:xfrm>
              <a:off x="-1044624" y="620688"/>
              <a:ext cx="576064" cy="504056"/>
            </a:xfrm>
            <a:prstGeom prst="rect">
              <a:avLst/>
            </a:prstGeom>
            <a:solidFill>
              <a:srgbClr val="D74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-1044624" y="1268760"/>
              <a:ext cx="576064" cy="504056"/>
            </a:xfrm>
            <a:prstGeom prst="rect">
              <a:avLst/>
            </a:prstGeom>
            <a:solidFill>
              <a:srgbClr val="890E0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-1044624" y="1916832"/>
              <a:ext cx="576064" cy="504056"/>
            </a:xfrm>
            <a:prstGeom prst="rect">
              <a:avLst/>
            </a:prstGeom>
            <a:solidFill>
              <a:srgbClr val="AFAB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-1044624" y="2564904"/>
              <a:ext cx="576064" cy="504056"/>
            </a:xfrm>
            <a:prstGeom prst="rect">
              <a:avLst/>
            </a:prstGeom>
            <a:solidFill>
              <a:srgbClr val="3A06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/>
          <p:cNvSpPr/>
          <p:nvPr/>
        </p:nvSpPr>
        <p:spPr>
          <a:xfrm>
            <a:off x="490383" y="230623"/>
            <a:ext cx="752187" cy="445296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一</a:t>
            </a:r>
            <a:endParaRPr lang="en-US" altLang="zh-CN" sz="2000" dirty="0">
              <a:cs typeface="+mn-ea"/>
              <a:sym typeface="+mn-lt"/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1527870" y="230623"/>
            <a:ext cx="7704856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用户登录</a:t>
            </a:r>
            <a:endParaRPr lang="zh-CN" sz="2800" b="1" spc="6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1044624" y="620688"/>
            <a:ext cx="576064" cy="2448272"/>
            <a:chOff x="-1044624" y="620688"/>
            <a:chExt cx="576064" cy="2448272"/>
          </a:xfrm>
        </p:grpSpPr>
        <p:sp>
          <p:nvSpPr>
            <p:cNvPr id="19" name="矩形 18"/>
            <p:cNvSpPr/>
            <p:nvPr/>
          </p:nvSpPr>
          <p:spPr>
            <a:xfrm>
              <a:off x="-1044624" y="620688"/>
              <a:ext cx="576064" cy="504056"/>
            </a:xfrm>
            <a:prstGeom prst="rect">
              <a:avLst/>
            </a:prstGeom>
            <a:solidFill>
              <a:srgbClr val="D74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-1044624" y="1268760"/>
              <a:ext cx="576064" cy="504056"/>
            </a:xfrm>
            <a:prstGeom prst="rect">
              <a:avLst/>
            </a:prstGeom>
            <a:solidFill>
              <a:srgbClr val="890E0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-1044624" y="1916832"/>
              <a:ext cx="576064" cy="504056"/>
            </a:xfrm>
            <a:prstGeom prst="rect">
              <a:avLst/>
            </a:prstGeom>
            <a:solidFill>
              <a:srgbClr val="AFAB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044624" y="2564904"/>
              <a:ext cx="576064" cy="504056"/>
            </a:xfrm>
            <a:prstGeom prst="rect">
              <a:avLst/>
            </a:prstGeom>
            <a:solidFill>
              <a:srgbClr val="3A06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73125" y="1005205"/>
            <a:ext cx="4262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系统首页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1201" y="1038654"/>
            <a:ext cx="372660" cy="3726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4809" y="1238470"/>
            <a:ext cx="248440" cy="248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9349" y="1569303"/>
            <a:ext cx="1079383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lnSpc>
                <a:spcPct val="150000"/>
              </a:lnSpc>
              <a:defRPr sz="20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zh-CN" altLang="en-US" sz="2400" dirty="0"/>
              <a:t>图表展示结算通道分析、预算执行分析以及待办</a:t>
            </a:r>
            <a:r>
              <a:rPr lang="zh-CN" altLang="en-US" sz="2400" dirty="0"/>
              <a:t>事项。</a:t>
            </a:r>
            <a:endParaRPr lang="zh-CN" alt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1282065" y="4975860"/>
            <a:ext cx="3183255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1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本单位通过财司、超级网银、其他方式支付的笔数。</a:t>
            </a:r>
            <a:endParaRPr lang="zh-CN" altLang="en-US" sz="18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86300" y="4975860"/>
            <a:ext cx="3183255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1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本单位每个月的预算数、执行数以及执行率。</a:t>
            </a:r>
            <a:endParaRPr lang="zh-CN" altLang="en-US" sz="18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148955" y="4975860"/>
            <a:ext cx="3183255" cy="1337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1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需要处理待支付信息完善、资金支付等待办事项，点击数字可直接进入该功能处理。</a:t>
            </a:r>
            <a:endParaRPr lang="zh-CN" altLang="en-US" sz="18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8" name="上箭头 7"/>
          <p:cNvSpPr/>
          <p:nvPr/>
        </p:nvSpPr>
        <p:spPr>
          <a:xfrm>
            <a:off x="2535555" y="4708525"/>
            <a:ext cx="245745" cy="377190"/>
          </a:xfrm>
          <a:prstGeom prst="up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上箭头 8"/>
          <p:cNvSpPr/>
          <p:nvPr/>
        </p:nvSpPr>
        <p:spPr>
          <a:xfrm>
            <a:off x="6117590" y="4723130"/>
            <a:ext cx="245745" cy="377190"/>
          </a:xfrm>
          <a:prstGeom prst="up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上箭头 12"/>
          <p:cNvSpPr/>
          <p:nvPr/>
        </p:nvSpPr>
        <p:spPr>
          <a:xfrm>
            <a:off x="9522460" y="4723130"/>
            <a:ext cx="245745" cy="377190"/>
          </a:xfrm>
          <a:prstGeom prst="up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5515" y="2278380"/>
            <a:ext cx="10386695" cy="236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/>
          <p:cNvSpPr/>
          <p:nvPr/>
        </p:nvSpPr>
        <p:spPr>
          <a:xfrm>
            <a:off x="490383" y="230623"/>
            <a:ext cx="752187" cy="445296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一</a:t>
            </a:r>
            <a:endParaRPr lang="en-US" altLang="zh-CN" sz="2000" dirty="0">
              <a:cs typeface="+mn-ea"/>
              <a:sym typeface="+mn-lt"/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1527870" y="230623"/>
            <a:ext cx="7704856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用户登录</a:t>
            </a:r>
            <a:endParaRPr lang="zh-CN" sz="2800" b="1" spc="6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1044624" y="620688"/>
            <a:ext cx="576064" cy="2448272"/>
            <a:chOff x="-1044624" y="620688"/>
            <a:chExt cx="576064" cy="2448272"/>
          </a:xfrm>
        </p:grpSpPr>
        <p:sp>
          <p:nvSpPr>
            <p:cNvPr id="19" name="矩形 18"/>
            <p:cNvSpPr/>
            <p:nvPr/>
          </p:nvSpPr>
          <p:spPr>
            <a:xfrm>
              <a:off x="-1044624" y="620688"/>
              <a:ext cx="576064" cy="504056"/>
            </a:xfrm>
            <a:prstGeom prst="rect">
              <a:avLst/>
            </a:prstGeom>
            <a:solidFill>
              <a:srgbClr val="D74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-1044624" y="1268760"/>
              <a:ext cx="576064" cy="504056"/>
            </a:xfrm>
            <a:prstGeom prst="rect">
              <a:avLst/>
            </a:prstGeom>
            <a:solidFill>
              <a:srgbClr val="890E0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-1044624" y="1916832"/>
              <a:ext cx="576064" cy="504056"/>
            </a:xfrm>
            <a:prstGeom prst="rect">
              <a:avLst/>
            </a:prstGeom>
            <a:solidFill>
              <a:srgbClr val="AFAB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044624" y="2564904"/>
              <a:ext cx="576064" cy="504056"/>
            </a:xfrm>
            <a:prstGeom prst="rect">
              <a:avLst/>
            </a:prstGeom>
            <a:solidFill>
              <a:srgbClr val="3A06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73125" y="1005205"/>
            <a:ext cx="4262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管理机构切换（</a:t>
            </a:r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一）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1201" y="1038654"/>
            <a:ext cx="372660" cy="3726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4809" y="1238470"/>
            <a:ext cx="248440" cy="248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9349" y="1569303"/>
            <a:ext cx="10793834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lnSpc>
                <a:spcPct val="150000"/>
              </a:lnSpc>
              <a:defRPr sz="20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zh-CN" altLang="en-US" sz="2400" dirty="0"/>
              <a:t>一个用户负责多个单位的业务，要切换至需办理业务机构进行处理。</a:t>
            </a:r>
            <a:endParaRPr lang="zh-CN" altLang="en-US" sz="2400" dirty="0"/>
          </a:p>
          <a:p>
            <a:r>
              <a:rPr lang="zh-CN" altLang="en-US" sz="2400" dirty="0"/>
              <a:t>在资金结算系统可以直接切换。</a:t>
            </a:r>
            <a:endParaRPr lang="zh-CN" altLang="en-US" sz="2400" dirty="0"/>
          </a:p>
        </p:txBody>
      </p:sp>
      <p:sp>
        <p:nvSpPr>
          <p:cNvPr id="100" name="文本框 99"/>
          <p:cNvSpPr txBox="1"/>
          <p:nvPr/>
        </p:nvSpPr>
        <p:spPr>
          <a:xfrm>
            <a:off x="7861935" y="2792095"/>
            <a:ext cx="3907790" cy="2399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机构选择：点击右上角用户头像，可展开下拉菜单，选择对应的机构和部门，实现机构和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部门的切换（多机构时）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900" indent="-342900" algn="l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我的设置：退出登录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0220" y="2809875"/>
            <a:ext cx="7310755" cy="3714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/>
          <p:cNvSpPr/>
          <p:nvPr/>
        </p:nvSpPr>
        <p:spPr>
          <a:xfrm>
            <a:off x="490383" y="230623"/>
            <a:ext cx="752187" cy="445296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一</a:t>
            </a:r>
            <a:endParaRPr lang="en-US" altLang="zh-CN" sz="2000" dirty="0">
              <a:cs typeface="+mn-ea"/>
              <a:sym typeface="+mn-lt"/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1527870" y="230623"/>
            <a:ext cx="7704856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sz="2800" b="1" spc="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用户登录</a:t>
            </a:r>
            <a:endParaRPr lang="zh-CN" sz="2800" b="1" spc="6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1044624" y="620688"/>
            <a:ext cx="576064" cy="2448272"/>
            <a:chOff x="-1044624" y="620688"/>
            <a:chExt cx="576064" cy="2448272"/>
          </a:xfrm>
        </p:grpSpPr>
        <p:sp>
          <p:nvSpPr>
            <p:cNvPr id="19" name="矩形 18"/>
            <p:cNvSpPr/>
            <p:nvPr/>
          </p:nvSpPr>
          <p:spPr>
            <a:xfrm>
              <a:off x="-1044624" y="620688"/>
              <a:ext cx="576064" cy="504056"/>
            </a:xfrm>
            <a:prstGeom prst="rect">
              <a:avLst/>
            </a:prstGeom>
            <a:solidFill>
              <a:srgbClr val="D74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-1044624" y="1268760"/>
              <a:ext cx="576064" cy="504056"/>
            </a:xfrm>
            <a:prstGeom prst="rect">
              <a:avLst/>
            </a:prstGeom>
            <a:solidFill>
              <a:srgbClr val="890E0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-1044624" y="1916832"/>
              <a:ext cx="576064" cy="504056"/>
            </a:xfrm>
            <a:prstGeom prst="rect">
              <a:avLst/>
            </a:prstGeom>
            <a:solidFill>
              <a:srgbClr val="AFAB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044624" y="2564904"/>
              <a:ext cx="576064" cy="504056"/>
            </a:xfrm>
            <a:prstGeom prst="rect">
              <a:avLst/>
            </a:prstGeom>
            <a:solidFill>
              <a:srgbClr val="3A06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73125" y="1005205"/>
            <a:ext cx="4262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管理机构切换（</a:t>
            </a:r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二）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1201" y="1038654"/>
            <a:ext cx="372660" cy="3726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4809" y="1238470"/>
            <a:ext cx="248440" cy="248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9349" y="1569303"/>
            <a:ext cx="10793834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lnSpc>
                <a:spcPct val="150000"/>
              </a:lnSpc>
              <a:defRPr sz="20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zh-CN" altLang="en-US" sz="2400" dirty="0"/>
              <a:t>操作非主职单位的转账业务（经办、复核或审批），需提交司库证书申请表，加盖挂职单位章，是否转账勾上即可。</a:t>
            </a:r>
            <a:r>
              <a:rPr lang="zh-CN" altLang="en-US" sz="2400" dirty="0">
                <a:solidFill>
                  <a:srgbClr val="FF0000"/>
                </a:solidFill>
              </a:rPr>
              <a:t>一把UKEY操作不同的单位的转账业务。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2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7810" y="2767965"/>
            <a:ext cx="4942205" cy="3877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ISLIDE.PICTURE" val="#557514;"/>
</p:tagLst>
</file>

<file path=ppt/tags/tag2.xml><?xml version="1.0" encoding="utf-8"?>
<p:tagLst xmlns:p="http://schemas.openxmlformats.org/presentationml/2006/main">
  <p:tag name="KSO_WPP_MARK_KEY" val="95d19bee-35c9-4dbe-ab02-04ec3b399d43"/>
  <p:tag name="COMMONDATA" val="eyJoZGlkIjoiNWNkNDFjMmFiZDJlMWY3NDE2NzgyMDE1NDYwODE2NmYifQ=="/>
</p:tagLst>
</file>

<file path=ppt/theme/theme1.xml><?xml version="1.0" encoding="utf-8"?>
<a:theme xmlns:a="http://schemas.openxmlformats.org/drawingml/2006/main" name="航空工业ppt模板1​​">
  <a:themeElements>
    <a:clrScheme name="Office 主题​​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6E1B09"/>
      </a:accent1>
      <a:accent2>
        <a:srgbClr val="D22C2C"/>
      </a:accent2>
      <a:accent3>
        <a:srgbClr val="F07249"/>
      </a:accent3>
      <a:accent4>
        <a:srgbClr val="5D5F5C"/>
      </a:accent4>
      <a:accent5>
        <a:srgbClr val="393A3C"/>
      </a:accent5>
      <a:accent6>
        <a:srgbClr val="A7A7A7"/>
      </a:accent6>
      <a:hlink>
        <a:srgbClr val="FBE0BD"/>
      </a:hlink>
      <a:folHlink>
        <a:srgbClr val="BFBFBF"/>
      </a:folHlink>
    </a:clrScheme>
    <a:fontScheme name="sycpayqj">
      <a:majorFont>
        <a:latin typeface=""/>
        <a:ea typeface="微软雅黑"/>
        <a:cs typeface=""/>
      </a:majorFont>
      <a:minorFont>
        <a:latin typeface="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78495"/>
    </a:dk2>
    <a:lt2>
      <a:srgbClr val="F0F0F0"/>
    </a:lt2>
    <a:accent1>
      <a:srgbClr val="6E1B09"/>
    </a:accent1>
    <a:accent2>
      <a:srgbClr val="D22C2C"/>
    </a:accent2>
    <a:accent3>
      <a:srgbClr val="F07249"/>
    </a:accent3>
    <a:accent4>
      <a:srgbClr val="5D5F5C"/>
    </a:accent4>
    <a:accent5>
      <a:srgbClr val="393A3C"/>
    </a:accent5>
    <a:accent6>
      <a:srgbClr val="A7A7A7"/>
    </a:accent6>
    <a:hlink>
      <a:srgbClr val="FBE0BD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78495"/>
    </a:dk2>
    <a:lt2>
      <a:srgbClr val="F0F0F0"/>
    </a:lt2>
    <a:accent1>
      <a:srgbClr val="6E1B09"/>
    </a:accent1>
    <a:accent2>
      <a:srgbClr val="D22C2C"/>
    </a:accent2>
    <a:accent3>
      <a:srgbClr val="F07249"/>
    </a:accent3>
    <a:accent4>
      <a:srgbClr val="5D5F5C"/>
    </a:accent4>
    <a:accent5>
      <a:srgbClr val="393A3C"/>
    </a:accent5>
    <a:accent6>
      <a:srgbClr val="A7A7A7"/>
    </a:accent6>
    <a:hlink>
      <a:srgbClr val="FBE0BD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78495"/>
    </a:dk2>
    <a:lt2>
      <a:srgbClr val="F0F0F0"/>
    </a:lt2>
    <a:accent1>
      <a:srgbClr val="6E1B09"/>
    </a:accent1>
    <a:accent2>
      <a:srgbClr val="D22C2C"/>
    </a:accent2>
    <a:accent3>
      <a:srgbClr val="F07249"/>
    </a:accent3>
    <a:accent4>
      <a:srgbClr val="5D5F5C"/>
    </a:accent4>
    <a:accent5>
      <a:srgbClr val="393A3C"/>
    </a:accent5>
    <a:accent6>
      <a:srgbClr val="A7A7A7"/>
    </a:accent6>
    <a:hlink>
      <a:srgbClr val="FBE0BD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78495"/>
    </a:dk2>
    <a:lt2>
      <a:srgbClr val="F0F0F0"/>
    </a:lt2>
    <a:accent1>
      <a:srgbClr val="6E1B09"/>
    </a:accent1>
    <a:accent2>
      <a:srgbClr val="D22C2C"/>
    </a:accent2>
    <a:accent3>
      <a:srgbClr val="F07249"/>
    </a:accent3>
    <a:accent4>
      <a:srgbClr val="5D5F5C"/>
    </a:accent4>
    <a:accent5>
      <a:srgbClr val="393A3C"/>
    </a:accent5>
    <a:accent6>
      <a:srgbClr val="A7A7A7"/>
    </a:accent6>
    <a:hlink>
      <a:srgbClr val="FBE0BD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78495"/>
    </a:dk2>
    <a:lt2>
      <a:srgbClr val="F0F0F0"/>
    </a:lt2>
    <a:accent1>
      <a:srgbClr val="6E1B09"/>
    </a:accent1>
    <a:accent2>
      <a:srgbClr val="D22C2C"/>
    </a:accent2>
    <a:accent3>
      <a:srgbClr val="F07249"/>
    </a:accent3>
    <a:accent4>
      <a:srgbClr val="5D5F5C"/>
    </a:accent4>
    <a:accent5>
      <a:srgbClr val="393A3C"/>
    </a:accent5>
    <a:accent6>
      <a:srgbClr val="A7A7A7"/>
    </a:accent6>
    <a:hlink>
      <a:srgbClr val="FBE0BD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78495"/>
    </a:dk2>
    <a:lt2>
      <a:srgbClr val="F0F0F0"/>
    </a:lt2>
    <a:accent1>
      <a:srgbClr val="6E1B09"/>
    </a:accent1>
    <a:accent2>
      <a:srgbClr val="D22C2C"/>
    </a:accent2>
    <a:accent3>
      <a:srgbClr val="F07249"/>
    </a:accent3>
    <a:accent4>
      <a:srgbClr val="5D5F5C"/>
    </a:accent4>
    <a:accent5>
      <a:srgbClr val="393A3C"/>
    </a:accent5>
    <a:accent6>
      <a:srgbClr val="A7A7A7"/>
    </a:accent6>
    <a:hlink>
      <a:srgbClr val="FBE0BD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6768</Words>
  <Application>WPS 演示</Application>
  <PresentationFormat>宽屏</PresentationFormat>
  <Paragraphs>751</Paragraphs>
  <Slides>63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71" baseType="lpstr">
      <vt:lpstr>Arial</vt:lpstr>
      <vt:lpstr>宋体</vt:lpstr>
      <vt:lpstr>Wingdings</vt:lpstr>
      <vt:lpstr>微软雅黑</vt:lpstr>
      <vt:lpstr>Wingdings</vt:lpstr>
      <vt:lpstr>Arial Unicode MS</vt:lpstr>
      <vt:lpstr>Calibri</vt:lpstr>
      <vt:lpstr>航空工业ppt模板1​​</vt:lpstr>
      <vt:lpstr>司库资金结算管理系统 操作培训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JS 小程</dc:creator>
  <cp:lastModifiedBy>lxj</cp:lastModifiedBy>
  <cp:revision>2144</cp:revision>
  <cp:lastPrinted>2019-10-17T02:29:00Z</cp:lastPrinted>
  <dcterms:created xsi:type="dcterms:W3CDTF">2013-01-03T05:04:00Z</dcterms:created>
  <dcterms:modified xsi:type="dcterms:W3CDTF">2025-06-10T00:58:17Z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48633F60B81C4755850C853E4335BF6B</vt:lpwstr>
  </property>
  <property fmtid="{D5CDD505-2E9C-101B-9397-08002B2CF9AE}" pid="3" name="KSOProductBuildVer">
    <vt:lpwstr>2052-12.1.0.21171</vt:lpwstr>
  </property>
</Properties>
</file>